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27" r:id="rId3"/>
    <p:sldMasterId id="2147483675" r:id="rId4"/>
  </p:sldMasterIdLst>
  <p:sldIdLst>
    <p:sldId id="261" r:id="rId5"/>
    <p:sldId id="310" r:id="rId6"/>
    <p:sldId id="260" r:id="rId7"/>
    <p:sldId id="295" r:id="rId8"/>
    <p:sldId id="264" r:id="rId9"/>
    <p:sldId id="265" r:id="rId10"/>
    <p:sldId id="266" r:id="rId11"/>
    <p:sldId id="297" r:id="rId12"/>
    <p:sldId id="312" r:id="rId13"/>
    <p:sldId id="318" r:id="rId14"/>
    <p:sldId id="311" r:id="rId15"/>
    <p:sldId id="291" r:id="rId16"/>
    <p:sldId id="283" r:id="rId17"/>
    <p:sldId id="317" r:id="rId18"/>
    <p:sldId id="319" r:id="rId19"/>
    <p:sldId id="275" r:id="rId20"/>
    <p:sldId id="276"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331"/>
    <a:srgbClr val="B4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p:cViewPr varScale="1">
        <p:scale>
          <a:sx n="63" d="100"/>
          <a:sy n="63" d="100"/>
        </p:scale>
        <p:origin x="151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53200"/>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2D597B32-50FA-4BB3-9F48-6BE3E8A06FCB}"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3" name="Subtitle 2"/>
          <p:cNvSpPr>
            <a:spLocks noGrp="1"/>
          </p:cNvSpPr>
          <p:nvPr>
            <p:ph type="subTitle" idx="1"/>
          </p:nvPr>
        </p:nvSpPr>
        <p:spPr>
          <a:xfrm>
            <a:off x="381000" y="1219200"/>
            <a:ext cx="8305800" cy="4343400"/>
          </a:xfrm>
        </p:spPr>
        <p:txBody>
          <a:bodyPr/>
          <a:lstStyle>
            <a:lvl1pPr marL="0" indent="231775" algn="l">
              <a:buClr>
                <a:srgbClr val="8B3331"/>
              </a:buClr>
              <a:buSzPct val="85000"/>
              <a:buFont typeface="Wingdings" pitchFamily="2" charset="2"/>
              <a:buChar char="q"/>
              <a:defRPr sz="1400">
                <a:solidFill>
                  <a:srgbClr val="8B3331"/>
                </a:solidFill>
              </a:defRPr>
            </a:lvl1pPr>
            <a:lvl2pPr marL="456768" indent="0" algn="ctr">
              <a:buNone/>
              <a:defRPr/>
            </a:lvl2pPr>
            <a:lvl3pPr marL="913529" indent="0" algn="ctr">
              <a:buNone/>
              <a:defRPr/>
            </a:lvl3pPr>
            <a:lvl4pPr marL="1370292" indent="0" algn="ctr">
              <a:buNone/>
              <a:defRPr/>
            </a:lvl4pPr>
            <a:lvl5pPr marL="1827056" indent="0" algn="ctr">
              <a:buNone/>
              <a:defRPr/>
            </a:lvl5pPr>
            <a:lvl6pPr marL="2283821" indent="0" algn="ctr">
              <a:buNone/>
              <a:defRPr/>
            </a:lvl6pPr>
            <a:lvl7pPr marL="2740585" indent="0" algn="ctr">
              <a:buNone/>
              <a:defRPr/>
            </a:lvl7pPr>
            <a:lvl8pPr marL="3197349" indent="0" algn="ctr">
              <a:buNone/>
              <a:defRPr/>
            </a:lvl8pPr>
            <a:lvl9pPr marL="3654113"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8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08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48438"/>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F3B368CD-341A-45D1-B263-E907EF1C5A32}"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16"/>
            <a:ext cx="8229600" cy="4525963"/>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Rectangle 6"/>
          <p:cNvSpPr/>
          <p:nvPr userDrawn="1"/>
        </p:nvSpPr>
        <p:spPr>
          <a:xfrm>
            <a:off x="289323" y="1971676"/>
            <a:ext cx="8558211" cy="3926422"/>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rgbClr val="C7C8CA"/>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07661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Slide_2">
    <p:bg>
      <p:bgPr>
        <a:solidFill>
          <a:srgbClr val="CA1F3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rgbClr val="C7C8CA"/>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97979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_Protecting">
    <p:bg>
      <p:bgPr>
        <a:solidFill>
          <a:srgbClr val="DC878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95734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_Advising">
    <p:bg>
      <p:bgPr>
        <a:solidFill>
          <a:srgbClr val="E54E3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154845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100263"/>
            <a:ext cx="5871098"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0178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9112"/>
          </a:xfrm>
        </p:spPr>
        <p:txBody>
          <a:bodyPr/>
          <a:lstStyle>
            <a:lvl1pPr>
              <a:defRPr b="1">
                <a:solidFill>
                  <a:srgbClr val="C0504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100263"/>
            <a:ext cx="3833681"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100263"/>
            <a:ext cx="3833681"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43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879833"/>
            <a:ext cx="3833681" cy="329713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
        <p:nvSpPr>
          <p:cNvPr id="11" name="Text Placeholder 6"/>
          <p:cNvSpPr>
            <a:spLocks noGrp="1"/>
          </p:cNvSpPr>
          <p:nvPr>
            <p:ph type="body" sz="quarter" idx="18" hasCustomPrompt="1"/>
          </p:nvPr>
        </p:nvSpPr>
        <p:spPr>
          <a:xfrm>
            <a:off x="4712975"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Tree>
    <p:extLst>
      <p:ext uri="{BB962C8B-B14F-4D97-AF65-F5344CB8AC3E}">
        <p14:creationId xmlns:p14="http://schemas.microsoft.com/office/powerpoint/2010/main" val="705169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100065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296511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081049"/>
            <a:ext cx="3833681" cy="4095915"/>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Tree>
    <p:extLst>
      <p:ext uri="{BB962C8B-B14F-4D97-AF65-F5344CB8AC3E}">
        <p14:creationId xmlns:p14="http://schemas.microsoft.com/office/powerpoint/2010/main" val="3607503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
        <p:nvSpPr>
          <p:cNvPr id="11" name="Picture Placeholder 10"/>
          <p:cNvSpPr>
            <a:spLocks noGrp="1"/>
          </p:cNvSpPr>
          <p:nvPr>
            <p:ph type="pic" sz="quarter" idx="18"/>
          </p:nvPr>
        </p:nvSpPr>
        <p:spPr>
          <a:xfrm>
            <a:off x="4714876" y="1957389"/>
            <a:ext cx="4132659" cy="4219574"/>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84562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9144000" cy="68580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2" name="Rectangle 11"/>
          <p:cNvSpPr/>
          <p:nvPr userDrawn="1"/>
        </p:nvSpPr>
        <p:spPr>
          <a:xfrm>
            <a:off x="289322" y="400069"/>
            <a:ext cx="8558211" cy="1426966"/>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pic>
        <p:nvPicPr>
          <p:cNvPr id="11" name="Picture 10"/>
          <p:cNvPicPr>
            <a:picLocks noChangeAspect="1"/>
          </p:cNvPicPr>
          <p:nvPr userDrawn="1"/>
        </p:nvPicPr>
        <p:blipFill rotWithShape="1">
          <a:blip r:embed="rId2" cstate="email"/>
          <a:srcRect t="54970"/>
          <a:stretch/>
        </p:blipFill>
        <p:spPr>
          <a:xfrm>
            <a:off x="7005660" y="1345474"/>
            <a:ext cx="1978320" cy="712670"/>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val="0"/>
              </a:ext>
            </a:extLst>
          </a:blip>
          <a:srcRect b="21390"/>
          <a:stretch/>
        </p:blipFill>
        <p:spPr>
          <a:xfrm>
            <a:off x="7167445" y="844785"/>
            <a:ext cx="1376480" cy="539882"/>
          </a:xfrm>
          <a:prstGeom prst="rect">
            <a:avLst/>
          </a:prstGeom>
        </p:spPr>
      </p:pic>
    </p:spTree>
    <p:extLst>
      <p:ext uri="{BB962C8B-B14F-4D97-AF65-F5344CB8AC3E}">
        <p14:creationId xmlns:p14="http://schemas.microsoft.com/office/powerpoint/2010/main" val="1693055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Rectangle 6"/>
          <p:cNvSpPr/>
          <p:nvPr userDrawn="1"/>
        </p:nvSpPr>
        <p:spPr>
          <a:xfrm>
            <a:off x="289323" y="1971676"/>
            <a:ext cx="8558211" cy="3926422"/>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rgbClr val="C7C8CA"/>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108840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Slide_2">
    <p:bg>
      <p:bgPr>
        <a:solidFill>
          <a:srgbClr val="CA1F3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rgbClr val="C7C8CA"/>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452164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Slide_Protecting">
    <p:bg>
      <p:bgPr>
        <a:solidFill>
          <a:srgbClr val="DC878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18503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18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68" indent="0">
              <a:buNone/>
              <a:defRPr sz="1800"/>
            </a:lvl2pPr>
            <a:lvl3pPr marL="913529" indent="0">
              <a:buNone/>
              <a:defRPr sz="1600"/>
            </a:lvl3pPr>
            <a:lvl4pPr marL="1370292" indent="0">
              <a:buNone/>
              <a:defRPr sz="1400"/>
            </a:lvl4pPr>
            <a:lvl5pPr marL="1827056" indent="0">
              <a:buNone/>
              <a:defRPr sz="1400"/>
            </a:lvl5pPr>
            <a:lvl6pPr marL="2283821" indent="0">
              <a:buNone/>
              <a:defRPr sz="1400"/>
            </a:lvl6pPr>
            <a:lvl7pPr marL="2740585" indent="0">
              <a:buNone/>
              <a:defRPr sz="1400"/>
            </a:lvl7pPr>
            <a:lvl8pPr marL="3197349" indent="0">
              <a:buNone/>
              <a:defRPr sz="1400"/>
            </a:lvl8pPr>
            <a:lvl9pPr marL="3654113"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Slide_Advising">
    <p:bg>
      <p:bgPr>
        <a:solidFill>
          <a:srgbClr val="E54E3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3237" y="2371727"/>
            <a:ext cx="5300388" cy="1273175"/>
          </a:xfrm>
          <a:prstGeom prst="rect">
            <a:avLst/>
          </a:prstGeom>
        </p:spPr>
        <p:txBody>
          <a:bodyPr lIns="0" tIns="0" rIns="0" bIns="0" anchor="b"/>
          <a:lstStyle>
            <a:lvl1pPr algn="l">
              <a:defRPr sz="2700" b="1" i="0">
                <a:solidFill>
                  <a:schemeClr val="bg1"/>
                </a:solidFill>
                <a:latin typeface="Calibri" charset="0"/>
                <a:ea typeface="Calibri" charset="0"/>
                <a:cs typeface="Calibri" charset="0"/>
              </a:defRPr>
            </a:lvl1pPr>
          </a:lstStyle>
          <a:p>
            <a:r>
              <a:rPr lang="en-US" dirty="0"/>
              <a:t>Click To Edit Master Title</a:t>
            </a:r>
          </a:p>
        </p:txBody>
      </p:sp>
      <p:sp>
        <p:nvSpPr>
          <p:cNvPr id="3" name="Subtitle 2"/>
          <p:cNvSpPr>
            <a:spLocks noGrp="1"/>
          </p:cNvSpPr>
          <p:nvPr>
            <p:ph type="subTitle" idx="1" hasCustomPrompt="1"/>
          </p:nvPr>
        </p:nvSpPr>
        <p:spPr>
          <a:xfrm>
            <a:off x="893237" y="3671884"/>
            <a:ext cx="5300388" cy="1485900"/>
          </a:xfrm>
          <a:prstGeom prst="rect">
            <a:avLst/>
          </a:prstGeom>
        </p:spPr>
        <p:txBody>
          <a:bodyPr lIns="0" rIns="90000"/>
          <a:lstStyle>
            <a:lvl1pPr marL="0" indent="0" algn="l">
              <a:buNone/>
              <a:defRPr sz="135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11"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5"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1529816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100263"/>
            <a:ext cx="5871098"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2794044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100263"/>
            <a:ext cx="3833681"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100263"/>
            <a:ext cx="3833681" cy="407670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088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879833"/>
            <a:ext cx="3833681" cy="3297130"/>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
        <p:nvSpPr>
          <p:cNvPr id="11" name="Text Placeholder 6"/>
          <p:cNvSpPr>
            <a:spLocks noGrp="1"/>
          </p:cNvSpPr>
          <p:nvPr>
            <p:ph type="body" sz="quarter" idx="18" hasCustomPrompt="1"/>
          </p:nvPr>
        </p:nvSpPr>
        <p:spPr>
          <a:xfrm>
            <a:off x="4712975"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Tree>
    <p:extLst>
      <p:ext uri="{BB962C8B-B14F-4D97-AF65-F5344CB8AC3E}">
        <p14:creationId xmlns:p14="http://schemas.microsoft.com/office/powerpoint/2010/main" val="95749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3113757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Tree>
    <p:extLst>
      <p:ext uri="{BB962C8B-B14F-4D97-AF65-F5344CB8AC3E}">
        <p14:creationId xmlns:p14="http://schemas.microsoft.com/office/powerpoint/2010/main" val="1861223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0" name="Content Placeholder 2"/>
          <p:cNvSpPr>
            <a:spLocks noGrp="1"/>
          </p:cNvSpPr>
          <p:nvPr>
            <p:ph idx="16"/>
          </p:nvPr>
        </p:nvSpPr>
        <p:spPr>
          <a:xfrm>
            <a:off x="4713107" y="2081049"/>
            <a:ext cx="3833681" cy="4095915"/>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Tree>
    <p:extLst>
      <p:ext uri="{BB962C8B-B14F-4D97-AF65-F5344CB8AC3E}">
        <p14:creationId xmlns:p14="http://schemas.microsoft.com/office/powerpoint/2010/main" val="1770365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sp>
        <p:nvSpPr>
          <p:cNvPr id="3" name="Content Placeholder 2"/>
          <p:cNvSpPr>
            <a:spLocks noGrp="1"/>
          </p:cNvSpPr>
          <p:nvPr>
            <p:ph idx="1"/>
          </p:nvPr>
        </p:nvSpPr>
        <p:spPr>
          <a:xfrm>
            <a:off x="590425" y="2879834"/>
            <a:ext cx="3833681" cy="3297129"/>
          </a:xfrm>
          <a:prstGeom prst="rect">
            <a:avLst/>
          </a:prstGeom>
        </p:spPr>
        <p:txBody>
          <a:bodyPr lIns="0" rIns="90000"/>
          <a:lstStyle>
            <a:lvl1pPr marL="342900" indent="-342900">
              <a:buFont typeface="+mj-lt"/>
              <a:buAutoNum type="arabicPeriod"/>
              <a:defRPr sz="1500">
                <a:latin typeface="Arial" charset="0"/>
                <a:ea typeface="Arial" charset="0"/>
                <a:cs typeface="Arial" charset="0"/>
              </a:defRPr>
            </a:lvl1pPr>
            <a:lvl2pPr marL="600075" indent="-257175">
              <a:buFont typeface="+mj-lt"/>
              <a:buAutoNum type="alphaLcPeriod"/>
              <a:defRPr sz="1350">
                <a:latin typeface="Arial" charset="0"/>
                <a:ea typeface="Arial" charset="0"/>
                <a:cs typeface="Arial" charset="0"/>
              </a:defRPr>
            </a:lvl2pPr>
            <a:lvl3pPr marL="857250" indent="-171450">
              <a:buFont typeface=".AppleSystemUIFont" charset="-120"/>
              <a:buChar char="-"/>
              <a:defRPr sz="1200">
                <a:latin typeface="Arial" charset="0"/>
                <a:ea typeface="Arial" charset="0"/>
                <a:cs typeface="Arial" charset="0"/>
              </a:defRPr>
            </a:lvl3pPr>
            <a:lvl4pPr>
              <a:defRPr sz="1050">
                <a:latin typeface="Arial" charset="0"/>
                <a:ea typeface="Arial" charset="0"/>
                <a:cs typeface="Arial" charset="0"/>
              </a:defRPr>
            </a:lvl4pPr>
            <a:lvl5pPr marL="1543050" indent="-171450">
              <a:buFont typeface="Wingdings" charset="2"/>
              <a:buChar char="§"/>
              <a:defRPr sz="825">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7" name="Text Placeholder 6"/>
          <p:cNvSpPr>
            <a:spLocks noGrp="1"/>
          </p:cNvSpPr>
          <p:nvPr>
            <p:ph type="body" sz="quarter" idx="17" hasCustomPrompt="1"/>
          </p:nvPr>
        </p:nvSpPr>
        <p:spPr>
          <a:xfrm>
            <a:off x="590550" y="2081048"/>
            <a:ext cx="3833813" cy="662152"/>
          </a:xfrm>
          <a:prstGeom prst="rect">
            <a:avLst/>
          </a:prstGeom>
        </p:spPr>
        <p:txBody>
          <a:bodyPr lIns="0" rIns="90000"/>
          <a:lstStyle>
            <a:lvl1pPr marL="0" indent="0">
              <a:lnSpc>
                <a:spcPts val="1800"/>
              </a:lnSpc>
              <a:buNone/>
              <a:defRPr sz="1800" b="1" i="0" baseline="0">
                <a:latin typeface="Calibri" charset="0"/>
                <a:ea typeface="Calibri" charset="0"/>
                <a:cs typeface="Calibri" charset="0"/>
              </a:defRPr>
            </a:lvl1pPr>
          </a:lstStyle>
          <a:p>
            <a:pPr lvl="0"/>
            <a:r>
              <a:rPr lang="en-US" dirty="0"/>
              <a:t>Click to edit header for the sub-set</a:t>
            </a:r>
          </a:p>
        </p:txBody>
      </p:sp>
      <p:sp>
        <p:nvSpPr>
          <p:cNvPr id="11" name="Picture Placeholder 10"/>
          <p:cNvSpPr>
            <a:spLocks noGrp="1"/>
          </p:cNvSpPr>
          <p:nvPr>
            <p:ph type="pic" sz="quarter" idx="18"/>
          </p:nvPr>
        </p:nvSpPr>
        <p:spPr>
          <a:xfrm>
            <a:off x="4714876" y="1957389"/>
            <a:ext cx="4132659" cy="4219574"/>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677868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9144000" cy="68580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90133" y="6347433"/>
            <a:ext cx="2057400" cy="162997"/>
          </a:xfrm>
          <a:prstGeom prst="rect">
            <a:avLst/>
          </a:prstGeom>
        </p:spPr>
        <p:txBody>
          <a:bodyPr lIns="0" tIns="0" rIns="0" bIns="0" anchor="t" anchorCtr="0"/>
          <a:lstStyle>
            <a:lvl1pPr algn="r">
              <a:defRPr sz="900" b="1" i="0">
                <a:solidFill>
                  <a:srgbClr val="C7C8CA"/>
                </a:solidFill>
                <a:latin typeface="Calibri" charset="0"/>
                <a:ea typeface="Calibri" charset="0"/>
                <a:cs typeface="Calibri" charset="0"/>
              </a:defRPr>
            </a:lvl1pPr>
          </a:lstStyle>
          <a:p>
            <a:fld id="{DAE700EE-7802-CE47-9C55-9D9E09EF8956}" type="slidenum">
              <a:rPr lang="en-US" smtClean="0"/>
              <a:pPr/>
              <a:t>‹#›</a:t>
            </a:fld>
            <a:endParaRPr lang="en-US" dirty="0"/>
          </a:p>
        </p:txBody>
      </p:sp>
      <p:sp>
        <p:nvSpPr>
          <p:cNvPr id="8" name="Text Placeholder 10"/>
          <p:cNvSpPr>
            <a:spLocks noGrp="1"/>
          </p:cNvSpPr>
          <p:nvPr>
            <p:ph type="body" sz="quarter" idx="14" hasCustomPrompt="1"/>
          </p:nvPr>
        </p:nvSpPr>
        <p:spPr>
          <a:xfrm>
            <a:off x="1477308" y="6547922"/>
            <a:ext cx="2946797" cy="161796"/>
          </a:xfrm>
          <a:prstGeom prst="rect">
            <a:avLst/>
          </a:prstGeom>
        </p:spPr>
        <p:txBody>
          <a:bodyPr lIns="0" tIns="0" rIns="0" bIns="0" anchor="b"/>
          <a:lstStyle>
            <a:lvl1pPr marL="0" indent="0">
              <a:buNone/>
              <a:defRPr sz="600">
                <a:solidFill>
                  <a:srgbClr val="C7C8CA"/>
                </a:solidFill>
                <a:latin typeface="Arial" charset="0"/>
                <a:ea typeface="Arial" charset="0"/>
                <a:cs typeface="Arial" charset="0"/>
              </a:defRPr>
            </a:lvl1pPr>
          </a:lstStyle>
          <a:p>
            <a:pPr lvl="0"/>
            <a:r>
              <a:rPr lang="en-US" dirty="0"/>
              <a:t>Copyright Content / 2016</a:t>
            </a:r>
          </a:p>
        </p:txBody>
      </p:sp>
      <p:sp>
        <p:nvSpPr>
          <p:cNvPr id="9" name="Content Placeholder 4"/>
          <p:cNvSpPr>
            <a:spLocks noGrp="1"/>
          </p:cNvSpPr>
          <p:nvPr>
            <p:ph sz="quarter" idx="15" hasCustomPrompt="1"/>
          </p:nvPr>
        </p:nvSpPr>
        <p:spPr>
          <a:xfrm>
            <a:off x="289323" y="6347432"/>
            <a:ext cx="4134782" cy="189980"/>
          </a:xfrm>
          <a:prstGeom prst="rect">
            <a:avLst/>
          </a:prstGeom>
        </p:spPr>
        <p:txBody>
          <a:bodyPr lIns="0" tIns="0" rIns="0" bIns="0"/>
          <a:lstStyle>
            <a:lvl1pPr marL="0" indent="0">
              <a:buNone/>
              <a:defRPr sz="900" b="1" baseline="0">
                <a:solidFill>
                  <a:srgbClr val="C7C8CA"/>
                </a:solidFill>
                <a:latin typeface="+mn-lt"/>
              </a:defRPr>
            </a:lvl1pPr>
          </a:lstStyle>
          <a:p>
            <a:pPr lvl="0"/>
            <a:r>
              <a:rPr lang="en-US" dirty="0"/>
              <a:t>Aditya Birla Sun Life Insurance Company Ltd.</a:t>
            </a:r>
          </a:p>
        </p:txBody>
      </p:sp>
      <p:sp>
        <p:nvSpPr>
          <p:cNvPr id="12" name="Rectangle 11"/>
          <p:cNvSpPr/>
          <p:nvPr userDrawn="1"/>
        </p:nvSpPr>
        <p:spPr>
          <a:xfrm>
            <a:off x="289322" y="400069"/>
            <a:ext cx="8558211" cy="1426966"/>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0425" y="714375"/>
            <a:ext cx="5871098" cy="855063"/>
          </a:xfrm>
          <a:prstGeom prst="rect">
            <a:avLst/>
          </a:prstGeom>
        </p:spPr>
        <p:txBody>
          <a:bodyPr lIns="0" tIns="0" rIns="0" bIns="0" anchor="ctr" anchorCtr="0"/>
          <a:lstStyle>
            <a:lvl1pPr algn="l">
              <a:lnSpc>
                <a:spcPts val="1950"/>
              </a:lnSpc>
              <a:defRPr sz="1950" b="1" i="0" baseline="0">
                <a:solidFill>
                  <a:schemeClr val="bg1"/>
                </a:solidFill>
                <a:latin typeface="Calibri" charset="0"/>
                <a:ea typeface="Calibri" charset="0"/>
                <a:cs typeface="Calibri" charset="0"/>
              </a:defRPr>
            </a:lvl1pPr>
          </a:lstStyle>
          <a:p>
            <a:r>
              <a:rPr lang="en-US" dirty="0"/>
              <a:t>Click To Edit Title Of The Slide</a:t>
            </a:r>
          </a:p>
        </p:txBody>
      </p:sp>
      <p:pic>
        <p:nvPicPr>
          <p:cNvPr id="11" name="Picture 10"/>
          <p:cNvPicPr>
            <a:picLocks noChangeAspect="1"/>
          </p:cNvPicPr>
          <p:nvPr userDrawn="1"/>
        </p:nvPicPr>
        <p:blipFill rotWithShape="1">
          <a:blip r:embed="rId2"/>
          <a:srcRect t="54970"/>
          <a:stretch/>
        </p:blipFill>
        <p:spPr>
          <a:xfrm>
            <a:off x="7005660" y="1345474"/>
            <a:ext cx="1978320" cy="712670"/>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21390"/>
          <a:stretch/>
        </p:blipFill>
        <p:spPr>
          <a:xfrm>
            <a:off x="7167445" y="844785"/>
            <a:ext cx="1376480" cy="539882"/>
          </a:xfrm>
          <a:prstGeom prst="rect">
            <a:avLst/>
          </a:prstGeom>
        </p:spPr>
      </p:pic>
    </p:spTree>
    <p:extLst>
      <p:ext uri="{BB962C8B-B14F-4D97-AF65-F5344CB8AC3E}">
        <p14:creationId xmlns:p14="http://schemas.microsoft.com/office/powerpoint/2010/main" val="473486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5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eaLnBrk="0" fontAlgn="base" hangingPunct="0">
              <a:spcBef>
                <a:spcPct val="0"/>
              </a:spcBef>
              <a:spcAft>
                <a:spcPct val="0"/>
              </a:spcAft>
              <a:defRPr lang="en-US" sz="2400" b="1" dirty="0">
                <a:solidFill>
                  <a:srgbClr val="A70D0D"/>
                </a:solidFill>
                <a:latin typeface="+mj-lt"/>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B31A82CE-147D-4302-A6C9-DDE114C6C2C9}"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ctrTitle"/>
          </p:nvPr>
        </p:nvSpPr>
        <p:spPr>
          <a:xfrm>
            <a:off x="685800" y="2130879"/>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6768" indent="0" algn="ctr">
              <a:buNone/>
              <a:defRPr/>
            </a:lvl2pPr>
            <a:lvl3pPr marL="913529" indent="0" algn="ctr">
              <a:buNone/>
              <a:defRPr/>
            </a:lvl3pPr>
            <a:lvl4pPr marL="1370292" indent="0" algn="ctr">
              <a:buNone/>
              <a:defRPr/>
            </a:lvl4pPr>
            <a:lvl5pPr marL="1827056" indent="0" algn="ctr">
              <a:buNone/>
              <a:defRPr/>
            </a:lvl5pPr>
            <a:lvl6pPr marL="2283821" indent="0" algn="ctr">
              <a:buNone/>
              <a:defRPr/>
            </a:lvl6pPr>
            <a:lvl7pPr marL="2740585" indent="0" algn="ctr">
              <a:buNone/>
              <a:defRPr/>
            </a:lvl7pPr>
            <a:lvl8pPr marL="3197349" indent="0" algn="ctr">
              <a:buNone/>
              <a:defRPr/>
            </a:lvl8pPr>
            <a:lvl9pPr marL="3654113" indent="0" algn="ctr">
              <a:buNone/>
              <a:defRPr/>
            </a:lvl9pPr>
          </a:lstStyle>
          <a:p>
            <a:r>
              <a:rPr lang="en-US"/>
              <a:t>Click to edit Master subtitle style</a:t>
            </a:r>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93688" y="5376863"/>
            <a:ext cx="8596312" cy="1131887"/>
          </a:xfrm>
          <a:prstGeom prst="rect">
            <a:avLst/>
          </a:prstGeom>
          <a:solidFill>
            <a:srgbClr val="EFEDC5"/>
          </a:solidFill>
          <a:ln>
            <a:noFill/>
          </a:ln>
        </p:spPr>
        <p:txBody>
          <a:bodyPr wrap="none" lIns="91354" tIns="45676" rIns="91354" bIns="45676" anchor="ctr"/>
          <a:lstStyle/>
          <a:p>
            <a:pPr algn="ctr" fontAlgn="auto">
              <a:spcBef>
                <a:spcPts val="0"/>
              </a:spcBef>
              <a:spcAft>
                <a:spcPts val="0"/>
              </a:spcAft>
              <a:defRPr/>
            </a:pPr>
            <a:endParaRPr lang="en-US" sz="2000">
              <a:solidFill>
                <a:srgbClr val="000000"/>
              </a:solidFill>
              <a:latin typeface="+mn-lt"/>
            </a:endParaRPr>
          </a:p>
        </p:txBody>
      </p:sp>
      <p:sp>
        <p:nvSpPr>
          <p:cNvPr id="5" name="Rectangle 10"/>
          <p:cNvSpPr>
            <a:spLocks noChangeArrowheads="1"/>
          </p:cNvSpPr>
          <p:nvPr userDrawn="1"/>
        </p:nvSpPr>
        <p:spPr bwMode="auto">
          <a:xfrm>
            <a:off x="293688" y="5376863"/>
            <a:ext cx="8596312" cy="1131887"/>
          </a:xfrm>
          <a:prstGeom prst="rect">
            <a:avLst/>
          </a:prstGeom>
          <a:solidFill>
            <a:srgbClr val="EFEDC5"/>
          </a:solidFill>
          <a:ln>
            <a:noFill/>
          </a:ln>
        </p:spPr>
        <p:txBody>
          <a:bodyPr wrap="none" lIns="91354" tIns="45676" rIns="91354" bIns="45676" anchor="ctr"/>
          <a:lstStyle/>
          <a:p>
            <a:pPr algn="ctr" fontAlgn="auto">
              <a:spcBef>
                <a:spcPts val="0"/>
              </a:spcBef>
              <a:spcAft>
                <a:spcPts val="0"/>
              </a:spcAft>
              <a:defRPr/>
            </a:pPr>
            <a:endParaRPr lang="en-US" sz="2000">
              <a:solidFill>
                <a:srgbClr val="000000"/>
              </a:solidFill>
              <a:latin typeface="+mn-lt"/>
            </a:endParaRPr>
          </a:p>
        </p:txBody>
      </p:sp>
      <p:sp>
        <p:nvSpPr>
          <p:cNvPr id="6" name="Rectangle 11"/>
          <p:cNvSpPr>
            <a:spLocks noChangeArrowheads="1"/>
          </p:cNvSpPr>
          <p:nvPr userDrawn="1"/>
        </p:nvSpPr>
        <p:spPr bwMode="auto">
          <a:xfrm>
            <a:off x="295275" y="1155700"/>
            <a:ext cx="8602663" cy="3638550"/>
          </a:xfrm>
          <a:prstGeom prst="rect">
            <a:avLst/>
          </a:prstGeom>
          <a:solidFill>
            <a:srgbClr val="800000"/>
          </a:solidFill>
          <a:ln>
            <a:noFill/>
          </a:ln>
        </p:spPr>
        <p:txBody>
          <a:bodyPr wrap="none" lIns="91354" tIns="45676" rIns="91354" bIns="45676" anchor="ctr"/>
          <a:lstStyle/>
          <a:p>
            <a:pPr fontAlgn="auto">
              <a:spcBef>
                <a:spcPts val="0"/>
              </a:spcBef>
              <a:spcAft>
                <a:spcPts val="0"/>
              </a:spcAft>
              <a:defRPr/>
            </a:pPr>
            <a:endParaRPr lang="en-US">
              <a:solidFill>
                <a:srgbClr val="000000"/>
              </a:solidFill>
              <a:latin typeface="+mn-lt"/>
            </a:endParaRPr>
          </a:p>
        </p:txBody>
      </p:sp>
      <p:sp>
        <p:nvSpPr>
          <p:cNvPr id="7" name="Text Box 15"/>
          <p:cNvSpPr txBox="1">
            <a:spLocks noChangeArrowheads="1"/>
          </p:cNvSpPr>
          <p:nvPr userDrawn="1"/>
        </p:nvSpPr>
        <p:spPr bwMode="auto">
          <a:xfrm>
            <a:off x="560388" y="6597650"/>
            <a:ext cx="4424362" cy="93663"/>
          </a:xfrm>
          <a:prstGeom prst="rect">
            <a:avLst/>
          </a:prstGeom>
          <a:noFill/>
          <a:ln>
            <a:noFill/>
          </a:ln>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600">
                <a:solidFill>
                  <a:srgbClr val="373A3A"/>
                </a:solidFill>
                <a:cs typeface="Arial" pitchFamily="34" charset="0"/>
              </a:rPr>
              <a:t>Confidential  Copyright Birla Sun Life Insurance Company Limited 2009</a:t>
            </a:r>
          </a:p>
        </p:txBody>
      </p:sp>
      <p:pic>
        <p:nvPicPr>
          <p:cNvPr id="8" name="Picture 16" descr="dv235019-1"/>
          <p:cNvPicPr>
            <a:picLocks noChangeAspect="1" noChangeArrowheads="1"/>
          </p:cNvPicPr>
          <p:nvPr userDrawn="1"/>
        </p:nvPicPr>
        <p:blipFill>
          <a:blip r:embed="rId2" cstate="print"/>
          <a:srcRect l="459" t="86255"/>
          <a:stretch>
            <a:fillRect/>
          </a:stretch>
        </p:blipFill>
        <p:spPr bwMode="auto">
          <a:xfrm>
            <a:off x="301625" y="4792663"/>
            <a:ext cx="8599488" cy="349250"/>
          </a:xfrm>
          <a:prstGeom prst="rect">
            <a:avLst/>
          </a:prstGeom>
          <a:noFill/>
          <a:ln w="9525">
            <a:noFill/>
            <a:miter lim="800000"/>
            <a:headEnd/>
            <a:tailEnd/>
          </a:ln>
        </p:spPr>
      </p:pic>
      <p:sp>
        <p:nvSpPr>
          <p:cNvPr id="9" name="Rectangle 8"/>
          <p:cNvSpPr>
            <a:spLocks noChangeArrowheads="1"/>
          </p:cNvSpPr>
          <p:nvPr userDrawn="1"/>
        </p:nvSpPr>
        <p:spPr bwMode="auto">
          <a:xfrm>
            <a:off x="295275" y="4781550"/>
            <a:ext cx="8602663" cy="365125"/>
          </a:xfrm>
          <a:prstGeom prst="rect">
            <a:avLst/>
          </a:prstGeom>
          <a:solidFill>
            <a:srgbClr val="800000">
              <a:alpha val="72940"/>
            </a:srgbClr>
          </a:solidFill>
          <a:ln>
            <a:noFill/>
          </a:ln>
        </p:spPr>
        <p:txBody>
          <a:bodyPr wrap="none" lIns="91354" tIns="45676" rIns="91354" bIns="45676" anchor="ctr"/>
          <a:lstStyle/>
          <a:p>
            <a:pPr fontAlgn="auto">
              <a:spcBef>
                <a:spcPts val="0"/>
              </a:spcBef>
              <a:spcAft>
                <a:spcPts val="0"/>
              </a:spcAft>
              <a:defRPr/>
            </a:pPr>
            <a:endParaRPr lang="en-US">
              <a:solidFill>
                <a:srgbClr val="000000"/>
              </a:solidFill>
              <a:latin typeface="+mn-lt"/>
            </a:endParaRPr>
          </a:p>
        </p:txBody>
      </p:sp>
      <p:pic>
        <p:nvPicPr>
          <p:cNvPr id="10" name="Picture 18" descr="BSLI LogoBL"/>
          <p:cNvPicPr>
            <a:picLocks noChangeAspect="1" noChangeArrowheads="1"/>
          </p:cNvPicPr>
          <p:nvPr userDrawn="1"/>
        </p:nvPicPr>
        <p:blipFill>
          <a:blip r:embed="rId3" cstate="print"/>
          <a:srcRect/>
          <a:stretch>
            <a:fillRect/>
          </a:stretch>
        </p:blipFill>
        <p:spPr bwMode="auto">
          <a:xfrm>
            <a:off x="7124700" y="119063"/>
            <a:ext cx="1738313" cy="976312"/>
          </a:xfrm>
          <a:prstGeom prst="rect">
            <a:avLst/>
          </a:prstGeom>
          <a:noFill/>
          <a:ln w="9525">
            <a:noFill/>
            <a:miter lim="800000"/>
            <a:headEnd/>
            <a:tailEnd/>
          </a:ln>
        </p:spPr>
      </p:pic>
      <p:sp>
        <p:nvSpPr>
          <p:cNvPr id="11" name="TextBox 10"/>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7CCEFA3E-176E-4ECF-B9E9-3C8E95C09631}"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12" name="TextBox 3"/>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E517800C-69E8-4829-8CF0-B6F4A1777CD4}"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56A7A55C-86B2-4E61-A6F0-F244430401C0}"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a:xfrm>
            <a:off x="722313" y="440735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68" indent="0">
              <a:buNone/>
              <a:defRPr sz="1800"/>
            </a:lvl2pPr>
            <a:lvl3pPr marL="913529" indent="0">
              <a:buNone/>
              <a:defRPr sz="1600"/>
            </a:lvl3pPr>
            <a:lvl4pPr marL="1370292" indent="0">
              <a:buNone/>
              <a:defRPr sz="1400"/>
            </a:lvl4pPr>
            <a:lvl5pPr marL="1827056" indent="0">
              <a:buNone/>
              <a:defRPr sz="1400"/>
            </a:lvl5pPr>
            <a:lvl6pPr marL="2283821" indent="0">
              <a:buNone/>
              <a:defRPr sz="1400"/>
            </a:lvl6pPr>
            <a:lvl7pPr marL="2740585" indent="0">
              <a:buNone/>
              <a:defRPr sz="1400"/>
            </a:lvl7pPr>
            <a:lvl8pPr marL="3197349" indent="0">
              <a:buNone/>
              <a:defRPr sz="1400"/>
            </a:lvl8pPr>
            <a:lvl9pPr marL="3654113" indent="0">
              <a:buNone/>
              <a:defRPr sz="1400"/>
            </a:lvl9pPr>
          </a:lstStyle>
          <a:p>
            <a:pPr lvl="0"/>
            <a:r>
              <a:rPr lang="en-US"/>
              <a:t>Click to edit Master text styles</a:t>
            </a:r>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6A36DD8F-0207-412A-9C7D-4746FC89200F}"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943691"/>
            <a:ext cx="1600200" cy="54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9800" y="3943691"/>
            <a:ext cx="1600200" cy="54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757353A3-1F84-4E0B-AA37-ADB0F322795F}"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2" y="1535113"/>
            <a:ext cx="4040188" cy="639762"/>
          </a:xfrm>
        </p:spPr>
        <p:txBody>
          <a:bodyPr anchor="b"/>
          <a:lstStyle>
            <a:lvl1pPr marL="0" indent="0">
              <a:buNone/>
              <a:defRPr sz="2400" b="1"/>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BAC3B300-C28C-4CA2-9438-D7E08FD1231F}"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860F3DC0-90FB-4172-840C-9C78D50E0604}"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3AF73485-1867-45CB-9B58-7611D9C7A5AA}"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a:xfrm>
            <a:off x="45722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4" y="1435103"/>
            <a:ext cx="3008313" cy="4691063"/>
          </a:xfrm>
        </p:spPr>
        <p:txBody>
          <a:bodyPr/>
          <a:lstStyle>
            <a:lvl1pPr marL="0" indent="0">
              <a:buNone/>
              <a:defRPr sz="1400"/>
            </a:lvl1pPr>
            <a:lvl2pPr marL="456768" indent="0">
              <a:buNone/>
              <a:defRPr sz="1200"/>
            </a:lvl2pPr>
            <a:lvl3pPr marL="913529" indent="0">
              <a:buNone/>
              <a:defRPr sz="1000"/>
            </a:lvl3pPr>
            <a:lvl4pPr marL="1370292" indent="0">
              <a:buNone/>
              <a:defRPr sz="900"/>
            </a:lvl4pPr>
            <a:lvl5pPr marL="1827056" indent="0">
              <a:buNone/>
              <a:defRPr sz="900"/>
            </a:lvl5pPr>
            <a:lvl6pPr marL="2283821" indent="0">
              <a:buNone/>
              <a:defRPr sz="900"/>
            </a:lvl6pPr>
            <a:lvl7pPr marL="2740585" indent="0">
              <a:buNone/>
              <a:defRPr sz="900"/>
            </a:lvl7pPr>
            <a:lvl8pPr marL="3197349" indent="0">
              <a:buNone/>
              <a:defRPr sz="900"/>
            </a:lvl8pPr>
            <a:lvl9pPr marL="3654113" indent="0">
              <a:buNone/>
              <a:defRPr sz="900"/>
            </a:lvl9pPr>
          </a:lstStyle>
          <a:p>
            <a:pPr lvl="0"/>
            <a:r>
              <a:rPr lang="en-US"/>
              <a:t>Click to edit Master text styles</a:t>
            </a:r>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73DA2890-1FB4-4424-A6C7-5CA4740F36E8}"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68" indent="0">
              <a:buNone/>
              <a:defRPr sz="2800"/>
            </a:lvl2pPr>
            <a:lvl3pPr marL="913529" indent="0">
              <a:buNone/>
              <a:defRPr sz="2400"/>
            </a:lvl3pPr>
            <a:lvl4pPr marL="1370292" indent="0">
              <a:buNone/>
              <a:defRPr sz="2000"/>
            </a:lvl4pPr>
            <a:lvl5pPr marL="1827056" indent="0">
              <a:buNone/>
              <a:defRPr sz="2000"/>
            </a:lvl5pPr>
            <a:lvl6pPr marL="2283821" indent="0">
              <a:buNone/>
              <a:defRPr sz="2000"/>
            </a:lvl6pPr>
            <a:lvl7pPr marL="2740585" indent="0">
              <a:buNone/>
              <a:defRPr sz="2000"/>
            </a:lvl7pPr>
            <a:lvl8pPr marL="3197349" indent="0">
              <a:buNone/>
              <a:defRPr sz="2000"/>
            </a:lvl8pPr>
            <a:lvl9pPr marL="3654113"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68" indent="0">
              <a:buNone/>
              <a:defRPr sz="1200"/>
            </a:lvl2pPr>
            <a:lvl3pPr marL="913529" indent="0">
              <a:buNone/>
              <a:defRPr sz="1000"/>
            </a:lvl3pPr>
            <a:lvl4pPr marL="1370292" indent="0">
              <a:buNone/>
              <a:defRPr sz="900"/>
            </a:lvl4pPr>
            <a:lvl5pPr marL="1827056" indent="0">
              <a:buNone/>
              <a:defRPr sz="900"/>
            </a:lvl5pPr>
            <a:lvl6pPr marL="2283821" indent="0">
              <a:buNone/>
              <a:defRPr sz="900"/>
            </a:lvl6pPr>
            <a:lvl7pPr marL="2740585" indent="0">
              <a:buNone/>
              <a:defRPr sz="900"/>
            </a:lvl7pPr>
            <a:lvl8pPr marL="3197349" indent="0">
              <a:buNone/>
              <a:defRPr sz="900"/>
            </a:lvl8pPr>
            <a:lvl9pPr marL="3654113" indent="0">
              <a:buNone/>
              <a:defRPr sz="900"/>
            </a:lvl9pPr>
          </a:lstStyle>
          <a:p>
            <a:pPr lvl="0"/>
            <a:r>
              <a:rPr lang="en-US"/>
              <a:t>Click to edit Master text styles</a:t>
            </a:r>
          </a:p>
        </p:txBody>
      </p:sp>
    </p:spTree>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B19626A3-911D-422C-8634-452E03176C56}"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229600" y="6553200"/>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3E134BA3-FD16-4EED-8F5F-54B364008991}"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2" y="1535113"/>
            <a:ext cx="4040188" cy="639762"/>
          </a:xfrm>
        </p:spPr>
        <p:txBody>
          <a:bodyPr anchor="b"/>
          <a:lstStyle>
            <a:lvl1pPr marL="0" indent="0">
              <a:buNone/>
              <a:defRPr sz="2400" b="1"/>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02CEC26A-160B-4DA6-88F2-A7437A59F6AD}"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
        <p:nvSpPr>
          <p:cNvPr id="2" name="Vertical Title 1"/>
          <p:cNvSpPr>
            <a:spLocks noGrp="1"/>
          </p:cNvSpPr>
          <p:nvPr>
            <p:ph type="title" orient="vert"/>
          </p:nvPr>
        </p:nvSpPr>
        <p:spPr>
          <a:xfrm>
            <a:off x="6629400" y="2141982"/>
            <a:ext cx="2057400" cy="2346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41982"/>
            <a:ext cx="6019800" cy="2346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lvl1pPr algn="l" rtl="0" eaLnBrk="0" fontAlgn="base" hangingPunct="0">
              <a:spcBef>
                <a:spcPct val="0"/>
              </a:spcBef>
              <a:spcAft>
                <a:spcPct val="0"/>
              </a:spcAft>
              <a:defRPr lang="en-US" sz="2400" b="1" cap="small" baseline="0" dirty="0">
                <a:solidFill>
                  <a:srgbClr val="C0504D"/>
                </a:solidFill>
                <a:latin typeface="+mj-lt"/>
                <a:ea typeface="+mj-ea"/>
                <a:cs typeface="+mj-cs"/>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229600" y="6553200"/>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6D3D661D-42ED-4544-B7DD-F5B48B4ED6C3}"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4" y="1435103"/>
            <a:ext cx="3008313" cy="4691063"/>
          </a:xfrm>
        </p:spPr>
        <p:txBody>
          <a:bodyPr/>
          <a:lstStyle>
            <a:lvl1pPr marL="0" indent="0">
              <a:buNone/>
              <a:defRPr sz="1400"/>
            </a:lvl1pPr>
            <a:lvl2pPr marL="456768" indent="0">
              <a:buNone/>
              <a:defRPr sz="1200"/>
            </a:lvl2pPr>
            <a:lvl3pPr marL="913529" indent="0">
              <a:buNone/>
              <a:defRPr sz="1000"/>
            </a:lvl3pPr>
            <a:lvl4pPr marL="1370292" indent="0">
              <a:buNone/>
              <a:defRPr sz="900"/>
            </a:lvl4pPr>
            <a:lvl5pPr marL="1827056" indent="0">
              <a:buNone/>
              <a:defRPr sz="900"/>
            </a:lvl5pPr>
            <a:lvl6pPr marL="2283821" indent="0">
              <a:buNone/>
              <a:defRPr sz="900"/>
            </a:lvl6pPr>
            <a:lvl7pPr marL="2740585" indent="0">
              <a:buNone/>
              <a:defRPr sz="900"/>
            </a:lvl7pPr>
            <a:lvl8pPr marL="3197349" indent="0">
              <a:buNone/>
              <a:defRPr sz="900"/>
            </a:lvl8pPr>
            <a:lvl9pPr marL="3654113"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68" indent="0">
              <a:buNone/>
              <a:defRPr sz="2800"/>
            </a:lvl2pPr>
            <a:lvl3pPr marL="913529" indent="0">
              <a:buNone/>
              <a:defRPr sz="2400"/>
            </a:lvl3pPr>
            <a:lvl4pPr marL="1370292" indent="0">
              <a:buNone/>
              <a:defRPr sz="2000"/>
            </a:lvl4pPr>
            <a:lvl5pPr marL="1827056" indent="0">
              <a:buNone/>
              <a:defRPr sz="2000"/>
            </a:lvl5pPr>
            <a:lvl6pPr marL="2283821" indent="0">
              <a:buNone/>
              <a:defRPr sz="2000"/>
            </a:lvl6pPr>
            <a:lvl7pPr marL="2740585" indent="0">
              <a:buNone/>
              <a:defRPr sz="2000"/>
            </a:lvl7pPr>
            <a:lvl8pPr marL="3197349" indent="0">
              <a:buNone/>
              <a:defRPr sz="2000"/>
            </a:lvl8pPr>
            <a:lvl9pPr marL="3654113"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68" indent="0">
              <a:buNone/>
              <a:defRPr sz="1200"/>
            </a:lvl2pPr>
            <a:lvl3pPr marL="913529" indent="0">
              <a:buNone/>
              <a:defRPr sz="1000"/>
            </a:lvl3pPr>
            <a:lvl4pPr marL="1370292" indent="0">
              <a:buNone/>
              <a:defRPr sz="900"/>
            </a:lvl4pPr>
            <a:lvl5pPr marL="1827056" indent="0">
              <a:buNone/>
              <a:defRPr sz="900"/>
            </a:lvl5pPr>
            <a:lvl6pPr marL="2283821" indent="0">
              <a:buNone/>
              <a:defRPr sz="900"/>
            </a:lvl6pPr>
            <a:lvl7pPr marL="2740585" indent="0">
              <a:buNone/>
              <a:defRPr sz="900"/>
            </a:lvl7pPr>
            <a:lvl8pPr marL="3197349" indent="0">
              <a:buNone/>
              <a:defRPr sz="900"/>
            </a:lvl8pPr>
            <a:lvl9pPr marL="3654113"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5.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flipV="1">
            <a:off x="0" y="0"/>
            <a:ext cx="9144000" cy="6629400"/>
          </a:xfrm>
          <a:prstGeom prst="rect">
            <a:avLst/>
          </a:prstGeom>
          <a:gradFill>
            <a:gsLst>
              <a:gs pos="0">
                <a:schemeClr val="bg1">
                  <a:lumMod val="65000"/>
                </a:schemeClr>
              </a:gs>
              <a:gs pos="66000">
                <a:schemeClr val="bg1">
                  <a:lumMod val="95000"/>
                  <a:alpha val="0"/>
                </a:schemeClr>
              </a:gs>
              <a:gs pos="100000">
                <a:schemeClr val="bg1">
                  <a:alpha val="0"/>
                </a:schemeClr>
              </a:gs>
              <a:gs pos="77000">
                <a:schemeClr val="bg1">
                  <a:alpha val="0"/>
                </a:schemeClr>
              </a:gs>
            </a:gsLst>
            <a:lin ang="5400000" scaled="0"/>
          </a:gradFill>
          <a:ln w="9525" cap="flat" cmpd="sng" algn="ctr">
            <a:noFill/>
            <a:prstDash val="solid"/>
            <a:round/>
            <a:headEnd type="none" w="med" len="med"/>
            <a:tailEnd type="none" w="med" len="med"/>
          </a:ln>
          <a:effectLst/>
        </p:spPr>
        <p:txBody>
          <a:bodyPr/>
          <a:lstStyle/>
          <a:p>
            <a:pPr eaLnBrk="0" hangingPunct="0">
              <a:defRPr/>
            </a:pPr>
            <a:endParaRPr lang="en-US" sz="3200" b="1">
              <a:solidFill>
                <a:srgbClr val="000000"/>
              </a:solidFill>
              <a:latin typeface="Times"/>
              <a:cs typeface="+mn-cs"/>
            </a:endParaRPr>
          </a:p>
        </p:txBody>
      </p:sp>
      <p:sp>
        <p:nvSpPr>
          <p:cNvPr id="44034" name="Rectangle 8"/>
          <p:cNvSpPr>
            <a:spLocks noChangeArrowheads="1"/>
          </p:cNvSpPr>
          <p:nvPr/>
        </p:nvSpPr>
        <p:spPr bwMode="auto">
          <a:xfrm>
            <a:off x="0" y="6654800"/>
            <a:ext cx="9144000" cy="203200"/>
          </a:xfrm>
          <a:prstGeom prst="rect">
            <a:avLst/>
          </a:prstGeom>
          <a:solidFill>
            <a:srgbClr val="C0504D"/>
          </a:solidFill>
          <a:ln>
            <a:noFill/>
          </a:ln>
        </p:spPr>
        <p:txBody>
          <a:bodyPr wrap="none" lIns="91354" tIns="45676" rIns="91354" bIns="45676" anchor="ctr"/>
          <a:lstStyle/>
          <a:p>
            <a:pPr marL="442913" fontAlgn="auto">
              <a:spcBef>
                <a:spcPts val="0"/>
              </a:spcBef>
              <a:spcAft>
                <a:spcPts val="0"/>
              </a:spcAft>
              <a:defRPr/>
            </a:pPr>
            <a:r>
              <a:rPr lang="en-US" sz="600" dirty="0">
                <a:solidFill>
                  <a:srgbClr val="FFFFFF"/>
                </a:solidFill>
                <a:latin typeface="+mn-lt"/>
                <a:cs typeface="+mn-cs"/>
              </a:rPr>
              <a:t>Copyright Birla Sun Life Insurance Company Limited 2012</a:t>
            </a:r>
          </a:p>
        </p:txBody>
      </p:sp>
      <p:sp>
        <p:nvSpPr>
          <p:cNvPr id="1028" name="Rectangle 2"/>
          <p:cNvSpPr>
            <a:spLocks noGrp="1" noChangeArrowheads="1"/>
          </p:cNvSpPr>
          <p:nvPr>
            <p:ph type="title"/>
          </p:nvPr>
        </p:nvSpPr>
        <p:spPr bwMode="auto">
          <a:xfrm>
            <a:off x="0" y="76200"/>
            <a:ext cx="8229600" cy="1143000"/>
          </a:xfrm>
          <a:prstGeom prst="rect">
            <a:avLst/>
          </a:prstGeom>
          <a:noFill/>
          <a:ln w="9525">
            <a:noFill/>
            <a:miter lim="800000"/>
            <a:headEnd/>
            <a:tailEnd/>
          </a:ln>
        </p:spPr>
        <p:txBody>
          <a:bodyPr vert="horz" wrap="square" lIns="91354" tIns="45676" rIns="91354" bIns="45676"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354" tIns="45676" rIns="91354" bIns="4567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5"/>
          <p:cNvSpPr txBox="1">
            <a:spLocks noChangeArrowheads="1"/>
          </p:cNvSpPr>
          <p:nvPr userDrawn="1"/>
        </p:nvSpPr>
        <p:spPr bwMode="auto">
          <a:xfrm>
            <a:off x="8229600" y="6621463"/>
            <a:ext cx="373063" cy="27622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20A606AE-5D74-4C0C-88D6-ED269F6219A4}" type="slidenum">
              <a:rPr lang="en-US" sz="1200" smtClean="0">
                <a:solidFill>
                  <a:srgbClr val="FFFFFF"/>
                </a:solidFill>
                <a:latin typeface="Calibri" pitchFamily="34" charset="0"/>
                <a:cs typeface="+mn-cs"/>
              </a:rPr>
              <a:pPr eaLnBrk="1" fontAlgn="auto" hangingPunct="1">
                <a:spcBef>
                  <a:spcPts val="0"/>
                </a:spcBef>
                <a:spcAft>
                  <a:spcPts val="0"/>
                </a:spcAft>
                <a:defRPr/>
              </a:pPr>
              <a:t>‹#›</a:t>
            </a:fld>
            <a:endParaRPr lang="en-US" sz="1200" dirty="0">
              <a:solidFill>
                <a:srgbClr val="FFFFFF"/>
              </a:solidFill>
              <a:latin typeface="Calibri" pitchFamily="34" charset="0"/>
              <a:cs typeface="+mn-cs"/>
            </a:endParaRPr>
          </a:p>
        </p:txBody>
      </p:sp>
      <p:pic>
        <p:nvPicPr>
          <p:cNvPr id="1031" name="Picture 2"/>
          <p:cNvPicPr>
            <a:picLocks noChangeAspect="1" noChangeArrowheads="1"/>
          </p:cNvPicPr>
          <p:nvPr userDrawn="1"/>
        </p:nvPicPr>
        <p:blipFill>
          <a:blip r:embed="rId16" cstate="print"/>
          <a:srcRect/>
          <a:stretch>
            <a:fillRect/>
          </a:stretch>
        </p:blipFill>
        <p:spPr bwMode="auto">
          <a:xfrm>
            <a:off x="7353300" y="0"/>
            <a:ext cx="1695450" cy="1136650"/>
          </a:xfrm>
          <a:prstGeom prst="rect">
            <a:avLst/>
          </a:prstGeom>
          <a:noFill/>
          <a:ln w="9525">
            <a:noFill/>
            <a:miter lim="800000"/>
            <a:headEnd/>
            <a:tailEnd/>
          </a:ln>
        </p:spPr>
      </p:pic>
      <p:sp>
        <p:nvSpPr>
          <p:cNvPr id="10" name="TextBox 9"/>
          <p:cNvSpPr txBox="1"/>
          <p:nvPr userDrawn="1"/>
        </p:nvSpPr>
        <p:spPr>
          <a:xfrm rot="5400000">
            <a:off x="5725319" y="3107695"/>
            <a:ext cx="6629400" cy="261610"/>
          </a:xfrm>
          <a:prstGeom prst="rect">
            <a:avLst/>
          </a:prstGeom>
          <a:noFill/>
        </p:spPr>
        <p:txBody>
          <a:bodyPr>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t>BSLI Vision MoneyBack Plus  Plan – UIN: 109N093V03</a:t>
            </a:r>
          </a:p>
        </p:txBody>
      </p:sp>
      <p:sp>
        <p:nvSpPr>
          <p:cNvPr id="11" name="TextBox 10"/>
          <p:cNvSpPr txBox="1"/>
          <p:nvPr userDrawn="1"/>
        </p:nvSpPr>
        <p:spPr>
          <a:xfrm rot="16200000">
            <a:off x="-3212306" y="3183895"/>
            <a:ext cx="6629400" cy="261610"/>
          </a:xfrm>
          <a:prstGeom prst="rect">
            <a:avLst/>
          </a:prstGeom>
          <a:noFill/>
        </p:spPr>
        <p:txBody>
          <a:bodyP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cs typeface="+mn-cs"/>
              </a:rPr>
              <a:t>PRP: TRA/ </a:t>
            </a:r>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13" r:id="rId5"/>
    <p:sldLayoutId id="2147483705" r:id="rId6"/>
    <p:sldLayoutId id="2147483714" r:id="rId7"/>
    <p:sldLayoutId id="2147483706" r:id="rId8"/>
    <p:sldLayoutId id="2147483707" r:id="rId9"/>
    <p:sldLayoutId id="2147483708" r:id="rId10"/>
    <p:sldLayoutId id="2147483709" r:id="rId11"/>
    <p:sldLayoutId id="2147483715" r:id="rId12"/>
    <p:sldLayoutId id="2147483710" r:id="rId13"/>
    <p:sldLayoutId id="2147483711" r:id="rId14"/>
  </p:sldLayoutIdLst>
  <p:hf hdr="0" ftr="0" dt="0"/>
  <p:txStyles>
    <p:titleStyle>
      <a:lvl1pPr algn="l" rtl="0" eaLnBrk="0" fontAlgn="base" hangingPunct="0">
        <a:spcBef>
          <a:spcPct val="0"/>
        </a:spcBef>
        <a:spcAft>
          <a:spcPct val="0"/>
        </a:spcAft>
        <a:defRPr sz="2400">
          <a:solidFill>
            <a:srgbClr val="C0504D"/>
          </a:solidFill>
          <a:latin typeface="+mj-lt"/>
          <a:ea typeface="+mj-ea"/>
          <a:cs typeface="+mj-cs"/>
        </a:defRPr>
      </a:lvl1pPr>
      <a:lvl2pPr algn="l" rtl="0" eaLnBrk="0" fontAlgn="base" hangingPunct="0">
        <a:spcBef>
          <a:spcPct val="0"/>
        </a:spcBef>
        <a:spcAft>
          <a:spcPct val="0"/>
        </a:spcAft>
        <a:defRPr sz="2400">
          <a:solidFill>
            <a:srgbClr val="C0504D"/>
          </a:solidFill>
          <a:latin typeface="Arial" pitchFamily="34" charset="0"/>
        </a:defRPr>
      </a:lvl2pPr>
      <a:lvl3pPr algn="l" rtl="0" eaLnBrk="0" fontAlgn="base" hangingPunct="0">
        <a:spcBef>
          <a:spcPct val="0"/>
        </a:spcBef>
        <a:spcAft>
          <a:spcPct val="0"/>
        </a:spcAft>
        <a:defRPr sz="2400">
          <a:solidFill>
            <a:srgbClr val="C0504D"/>
          </a:solidFill>
          <a:latin typeface="Arial" pitchFamily="34" charset="0"/>
        </a:defRPr>
      </a:lvl3pPr>
      <a:lvl4pPr algn="l" rtl="0" eaLnBrk="0" fontAlgn="base" hangingPunct="0">
        <a:spcBef>
          <a:spcPct val="0"/>
        </a:spcBef>
        <a:spcAft>
          <a:spcPct val="0"/>
        </a:spcAft>
        <a:defRPr sz="2400">
          <a:solidFill>
            <a:srgbClr val="C0504D"/>
          </a:solidFill>
          <a:latin typeface="Arial" pitchFamily="34" charset="0"/>
        </a:defRPr>
      </a:lvl4pPr>
      <a:lvl5pPr algn="l" rtl="0" eaLnBrk="0" fontAlgn="base" hangingPunct="0">
        <a:spcBef>
          <a:spcPct val="0"/>
        </a:spcBef>
        <a:spcAft>
          <a:spcPct val="0"/>
        </a:spcAft>
        <a:defRPr sz="2400">
          <a:solidFill>
            <a:srgbClr val="C0504D"/>
          </a:solidFill>
          <a:latin typeface="Arial" pitchFamily="34" charset="0"/>
        </a:defRPr>
      </a:lvl5pPr>
      <a:lvl6pPr marL="456768" algn="l" rtl="0" fontAlgn="base">
        <a:spcBef>
          <a:spcPct val="0"/>
        </a:spcBef>
        <a:spcAft>
          <a:spcPct val="0"/>
        </a:spcAft>
        <a:defRPr sz="2400">
          <a:solidFill>
            <a:srgbClr val="A70D0D"/>
          </a:solidFill>
          <a:latin typeface="Arial" pitchFamily="34" charset="0"/>
        </a:defRPr>
      </a:lvl6pPr>
      <a:lvl7pPr marL="913529" algn="l" rtl="0" fontAlgn="base">
        <a:spcBef>
          <a:spcPct val="0"/>
        </a:spcBef>
        <a:spcAft>
          <a:spcPct val="0"/>
        </a:spcAft>
        <a:defRPr sz="2400">
          <a:solidFill>
            <a:srgbClr val="A70D0D"/>
          </a:solidFill>
          <a:latin typeface="Arial" pitchFamily="34" charset="0"/>
        </a:defRPr>
      </a:lvl7pPr>
      <a:lvl8pPr marL="1370292" algn="l" rtl="0" fontAlgn="base">
        <a:spcBef>
          <a:spcPct val="0"/>
        </a:spcBef>
        <a:spcAft>
          <a:spcPct val="0"/>
        </a:spcAft>
        <a:defRPr sz="2400">
          <a:solidFill>
            <a:srgbClr val="A70D0D"/>
          </a:solidFill>
          <a:latin typeface="Arial" pitchFamily="34" charset="0"/>
        </a:defRPr>
      </a:lvl8pPr>
      <a:lvl9pPr marL="1827056" algn="l" rtl="0" fontAlgn="base">
        <a:spcBef>
          <a:spcPct val="0"/>
        </a:spcBef>
        <a:spcAft>
          <a:spcPct val="0"/>
        </a:spcAft>
        <a:defRPr sz="2400">
          <a:solidFill>
            <a:srgbClr val="A70D0D"/>
          </a:solidFill>
          <a:latin typeface="Arial" pitchFamily="34" charset="0"/>
        </a:defRPr>
      </a:lvl9pPr>
    </p:titleStyle>
    <p:bodyStyle>
      <a:lvl1pPr marL="336550" indent="-336550" algn="l" rtl="0" eaLnBrk="0" fontAlgn="base" hangingPunct="0">
        <a:spcBef>
          <a:spcPct val="20000"/>
        </a:spcBef>
        <a:spcAft>
          <a:spcPct val="0"/>
        </a:spcAft>
        <a:buClr>
          <a:srgbClr val="A70D0D"/>
        </a:buClr>
        <a:buFont typeface="Wingdings" pitchFamily="2" charset="2"/>
        <a:buChar char="§"/>
        <a:defRPr sz="2000">
          <a:solidFill>
            <a:schemeClr val="tx1"/>
          </a:solidFill>
          <a:latin typeface="+mn-lt"/>
          <a:ea typeface="+mn-ea"/>
          <a:cs typeface="+mn-cs"/>
        </a:defRPr>
      </a:lvl1pPr>
      <a:lvl2pPr marL="736600" indent="-279400" algn="l" rtl="0" eaLnBrk="0" fontAlgn="base" hangingPunct="0">
        <a:spcBef>
          <a:spcPct val="20000"/>
        </a:spcBef>
        <a:spcAft>
          <a:spcPct val="0"/>
        </a:spcAft>
        <a:buClr>
          <a:srgbClr val="A70D0D"/>
        </a:buClr>
        <a:buFont typeface="Arial" charset="0"/>
        <a:buChar char="–"/>
        <a:defRPr sz="2800">
          <a:solidFill>
            <a:schemeClr val="tx1"/>
          </a:solidFill>
          <a:latin typeface="+mn-lt"/>
        </a:defRPr>
      </a:lvl2pPr>
      <a:lvl3pPr marL="1136650" indent="-222250" algn="l" rtl="0" eaLnBrk="0" fontAlgn="base" hangingPunct="0">
        <a:spcBef>
          <a:spcPct val="20000"/>
        </a:spcBef>
        <a:spcAft>
          <a:spcPct val="0"/>
        </a:spcAft>
        <a:buClr>
          <a:srgbClr val="A70D0D"/>
        </a:buClr>
        <a:buChar char="•"/>
        <a:defRPr sz="1600">
          <a:solidFill>
            <a:schemeClr val="tx1"/>
          </a:solidFill>
          <a:latin typeface="+mn-lt"/>
        </a:defRPr>
      </a:lvl3pPr>
      <a:lvl4pPr marL="1593850" indent="-222250" algn="l" rtl="0" eaLnBrk="0" fontAlgn="base" hangingPunct="0">
        <a:spcBef>
          <a:spcPct val="20000"/>
        </a:spcBef>
        <a:spcAft>
          <a:spcPct val="0"/>
        </a:spcAft>
        <a:buClr>
          <a:srgbClr val="A70D0D"/>
        </a:buClr>
        <a:buFont typeface="Arial" charset="0"/>
        <a:buChar char="–"/>
        <a:defRPr sz="1400">
          <a:solidFill>
            <a:schemeClr val="tx1"/>
          </a:solidFill>
          <a:latin typeface="+mn-lt"/>
        </a:defRPr>
      </a:lvl4pPr>
      <a:lvl5pPr marL="2051050" indent="-222250" algn="l" rtl="0" eaLnBrk="0" fontAlgn="base" hangingPunct="0">
        <a:spcBef>
          <a:spcPct val="20000"/>
        </a:spcBef>
        <a:spcAft>
          <a:spcPct val="0"/>
        </a:spcAft>
        <a:buChar char="»"/>
        <a:defRPr sz="2000">
          <a:solidFill>
            <a:schemeClr val="tx1"/>
          </a:solidFill>
          <a:latin typeface="+mn-lt"/>
        </a:defRPr>
      </a:lvl5pPr>
      <a:lvl6pPr marL="2512202" indent="-228380" algn="l" rtl="0" fontAlgn="base">
        <a:spcBef>
          <a:spcPct val="20000"/>
        </a:spcBef>
        <a:spcAft>
          <a:spcPct val="0"/>
        </a:spcAft>
        <a:buChar char="»"/>
        <a:defRPr sz="2000">
          <a:solidFill>
            <a:schemeClr val="tx1"/>
          </a:solidFill>
          <a:latin typeface="+mn-lt"/>
        </a:defRPr>
      </a:lvl6pPr>
      <a:lvl7pPr marL="2968966" indent="-228380" algn="l" rtl="0" fontAlgn="base">
        <a:spcBef>
          <a:spcPct val="20000"/>
        </a:spcBef>
        <a:spcAft>
          <a:spcPct val="0"/>
        </a:spcAft>
        <a:buChar char="»"/>
        <a:defRPr sz="2000">
          <a:solidFill>
            <a:schemeClr val="tx1"/>
          </a:solidFill>
          <a:latin typeface="+mn-lt"/>
        </a:defRPr>
      </a:lvl7pPr>
      <a:lvl8pPr marL="3425731" indent="-228380" algn="l" rtl="0" fontAlgn="base">
        <a:spcBef>
          <a:spcPct val="20000"/>
        </a:spcBef>
        <a:spcAft>
          <a:spcPct val="0"/>
        </a:spcAft>
        <a:buChar char="»"/>
        <a:defRPr sz="2000">
          <a:solidFill>
            <a:schemeClr val="tx1"/>
          </a:solidFill>
          <a:latin typeface="+mn-lt"/>
        </a:defRPr>
      </a:lvl8pPr>
      <a:lvl9pPr marL="3882494" indent="-22838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529" rtl="0" eaLnBrk="1" latinLnBrk="0" hangingPunct="1">
        <a:defRPr sz="1800" kern="1200">
          <a:solidFill>
            <a:schemeClr val="tx1"/>
          </a:solidFill>
          <a:latin typeface="+mn-lt"/>
          <a:ea typeface="+mn-ea"/>
          <a:cs typeface="+mn-cs"/>
        </a:defRPr>
      </a:lvl1pPr>
      <a:lvl2pPr marL="456768" algn="l" defTabSz="913529" rtl="0" eaLnBrk="1" latinLnBrk="0" hangingPunct="1">
        <a:defRPr sz="1800" kern="1200">
          <a:solidFill>
            <a:schemeClr val="tx1"/>
          </a:solidFill>
          <a:latin typeface="+mn-lt"/>
          <a:ea typeface="+mn-ea"/>
          <a:cs typeface="+mn-cs"/>
        </a:defRPr>
      </a:lvl2pPr>
      <a:lvl3pPr marL="913529" algn="l" defTabSz="913529" rtl="0" eaLnBrk="1" latinLnBrk="0" hangingPunct="1">
        <a:defRPr sz="1800" kern="1200">
          <a:solidFill>
            <a:schemeClr val="tx1"/>
          </a:solidFill>
          <a:latin typeface="+mn-lt"/>
          <a:ea typeface="+mn-ea"/>
          <a:cs typeface="+mn-cs"/>
        </a:defRPr>
      </a:lvl3pPr>
      <a:lvl4pPr marL="1370292" algn="l" defTabSz="913529" rtl="0" eaLnBrk="1" latinLnBrk="0" hangingPunct="1">
        <a:defRPr sz="1800" kern="1200">
          <a:solidFill>
            <a:schemeClr val="tx1"/>
          </a:solidFill>
          <a:latin typeface="+mn-lt"/>
          <a:ea typeface="+mn-ea"/>
          <a:cs typeface="+mn-cs"/>
        </a:defRPr>
      </a:lvl4pPr>
      <a:lvl5pPr marL="1827056" algn="l" defTabSz="913529" rtl="0" eaLnBrk="1" latinLnBrk="0" hangingPunct="1">
        <a:defRPr sz="1800" kern="1200">
          <a:solidFill>
            <a:schemeClr val="tx1"/>
          </a:solidFill>
          <a:latin typeface="+mn-lt"/>
          <a:ea typeface="+mn-ea"/>
          <a:cs typeface="+mn-cs"/>
        </a:defRPr>
      </a:lvl5pPr>
      <a:lvl6pPr marL="2283821" algn="l" defTabSz="913529" rtl="0" eaLnBrk="1" latinLnBrk="0" hangingPunct="1">
        <a:defRPr sz="1800" kern="1200">
          <a:solidFill>
            <a:schemeClr val="tx1"/>
          </a:solidFill>
          <a:latin typeface="+mn-lt"/>
          <a:ea typeface="+mn-ea"/>
          <a:cs typeface="+mn-cs"/>
        </a:defRPr>
      </a:lvl6pPr>
      <a:lvl7pPr marL="2740585" algn="l" defTabSz="913529" rtl="0" eaLnBrk="1" latinLnBrk="0" hangingPunct="1">
        <a:defRPr sz="1800" kern="1200">
          <a:solidFill>
            <a:schemeClr val="tx1"/>
          </a:solidFill>
          <a:latin typeface="+mn-lt"/>
          <a:ea typeface="+mn-ea"/>
          <a:cs typeface="+mn-cs"/>
        </a:defRPr>
      </a:lvl7pPr>
      <a:lvl8pPr marL="3197349" algn="l" defTabSz="913529" rtl="0" eaLnBrk="1" latinLnBrk="0" hangingPunct="1">
        <a:defRPr sz="1800" kern="1200">
          <a:solidFill>
            <a:schemeClr val="tx1"/>
          </a:solidFill>
          <a:latin typeface="+mn-lt"/>
          <a:ea typeface="+mn-ea"/>
          <a:cs typeface="+mn-cs"/>
        </a:defRPr>
      </a:lvl8pPr>
      <a:lvl9pPr marL="3654113" algn="l" defTabSz="91352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4" cstate="email"/>
          <a:srcRect t="54970"/>
          <a:stretch/>
        </p:blipFill>
        <p:spPr>
          <a:xfrm>
            <a:off x="7005660" y="1345474"/>
            <a:ext cx="1978320" cy="712670"/>
          </a:xfrm>
          <a:prstGeom prst="rect">
            <a:avLst/>
          </a:prstGeom>
        </p:spPr>
      </p:pic>
      <p:sp>
        <p:nvSpPr>
          <p:cNvPr id="6" name="Text Placeholder 31"/>
          <p:cNvSpPr txBox="1">
            <a:spLocks/>
          </p:cNvSpPr>
          <p:nvPr userDrawn="1"/>
        </p:nvSpPr>
        <p:spPr>
          <a:xfrm rot="16200000">
            <a:off x="-2291122" y="3787293"/>
            <a:ext cx="4834662" cy="204781"/>
          </a:xfrm>
          <a:prstGeom prst="rect">
            <a:avLst/>
          </a:prstGeom>
        </p:spPr>
        <p:txBody>
          <a:bodyPr lIns="0" rIns="67500" anchor="b"/>
          <a:lstStyle>
            <a:lvl1pPr marL="0" indent="0" algn="ctr">
              <a:buNone/>
              <a:defRPr sz="2000" b="0" i="0" baseline="0">
                <a:solidFill>
                  <a:schemeClr val="bg1"/>
                </a:solidFill>
                <a:latin typeface="Calibri" charset="0"/>
                <a:ea typeface="Calibri" charset="0"/>
                <a:cs typeface="Calibri" charset="0"/>
              </a:defRPr>
            </a:lvl1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kumimoji="0" lang="en-US" sz="1050" b="0" i="0" u="none" strike="noStrike" kern="1200" cap="none" spc="0" normalizeH="0" baseline="0" noProof="0" dirty="0">
                <a:ln>
                  <a:noFill/>
                </a:ln>
                <a:solidFill>
                  <a:schemeClr val="tx1"/>
                </a:solidFill>
                <a:effectLst/>
                <a:uLnTx/>
                <a:uFillTx/>
                <a:latin typeface="Calibri" charset="0"/>
                <a:ea typeface="Calibri" charset="0"/>
                <a:cs typeface="Calibri" charset="0"/>
              </a:rPr>
              <a:t>UIN – 109N093V04</a:t>
            </a:r>
          </a:p>
        </p:txBody>
      </p:sp>
      <p:sp>
        <p:nvSpPr>
          <p:cNvPr id="8" name="Text Placeholder 31"/>
          <p:cNvSpPr txBox="1">
            <a:spLocks/>
          </p:cNvSpPr>
          <p:nvPr userDrawn="1"/>
        </p:nvSpPr>
        <p:spPr>
          <a:xfrm rot="5400000">
            <a:off x="6566619" y="3939692"/>
            <a:ext cx="4834662" cy="204781"/>
          </a:xfrm>
          <a:prstGeom prst="rect">
            <a:avLst/>
          </a:prstGeom>
        </p:spPr>
        <p:txBody>
          <a:bodyPr lIns="0" rIns="67500" anchor="b"/>
          <a:lstStyle>
            <a:lvl1pPr marL="0" indent="0" algn="ctr">
              <a:buNone/>
              <a:defRPr sz="2000" b="0" i="0" baseline="0">
                <a:solidFill>
                  <a:schemeClr val="bg1"/>
                </a:solidFill>
                <a:latin typeface="Calibri" charset="0"/>
                <a:ea typeface="Calibri" charset="0"/>
                <a:cs typeface="Calibri" charset="0"/>
              </a:defRPr>
            </a:lvl1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kumimoji="0" lang="en-IN" sz="1050" b="0" i="0" u="none" strike="noStrike" kern="1200" cap="none" spc="0" normalizeH="0" baseline="0" noProof="0" dirty="0">
                <a:ln>
                  <a:noFill/>
                </a:ln>
                <a:solidFill>
                  <a:schemeClr val="tx1"/>
                </a:solidFill>
                <a:effectLst/>
                <a:uLnTx/>
                <a:uFillTx/>
                <a:latin typeface="Calibri" charset="0"/>
                <a:ea typeface="Calibri" charset="0"/>
                <a:cs typeface="Calibri" charset="0"/>
              </a:rPr>
              <a:t>ADV/6/21-22/483</a:t>
            </a:r>
            <a:endParaRPr kumimoji="0" lang="en-US" sz="1050" b="0" i="0" u="none" strike="noStrike" kern="1200" cap="none" spc="0" normalizeH="0" baseline="0" noProof="0" dirty="0">
              <a:ln>
                <a:noFill/>
              </a:ln>
              <a:solidFill>
                <a:schemeClr val="tx1"/>
              </a:solidFill>
              <a:effectLst/>
              <a:uLnTx/>
              <a:uFillTx/>
              <a:latin typeface="Calibri" charset="0"/>
              <a:ea typeface="Calibri" charset="0"/>
              <a:cs typeface="Calibri" charset="0"/>
            </a:endParaRPr>
          </a:p>
        </p:txBody>
      </p:sp>
      <p:sp>
        <p:nvSpPr>
          <p:cNvPr id="10" name="Rectangle 9"/>
          <p:cNvSpPr/>
          <p:nvPr userDrawn="1"/>
        </p:nvSpPr>
        <p:spPr>
          <a:xfrm>
            <a:off x="289322" y="401244"/>
            <a:ext cx="8561783" cy="573713"/>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b="21390"/>
          <a:stretch/>
        </p:blipFill>
        <p:spPr>
          <a:xfrm>
            <a:off x="7512440" y="498092"/>
            <a:ext cx="1048488" cy="411237"/>
          </a:xfrm>
          <a:prstGeom prst="rect">
            <a:avLst/>
          </a:prstGeom>
        </p:spPr>
      </p:pic>
    </p:spTree>
    <p:extLst>
      <p:ext uri="{BB962C8B-B14F-4D97-AF65-F5344CB8AC3E}">
        <p14:creationId xmlns:p14="http://schemas.microsoft.com/office/powerpoint/2010/main" val="103339348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89322" y="400069"/>
            <a:ext cx="8561784" cy="1426966"/>
          </a:xfrm>
          <a:prstGeom prst="rect">
            <a:avLst/>
          </a:prstGeom>
          <a:solidFill>
            <a:srgbClr val="CA1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289323" y="6284910"/>
            <a:ext cx="8561783" cy="0"/>
          </a:xfrm>
          <a:prstGeom prst="line">
            <a:avLst/>
          </a:prstGeom>
          <a:ln w="12700" cap="rnd">
            <a:solidFill>
              <a:srgbClr val="C7C8CA"/>
            </a:solidFill>
          </a:ln>
        </p:spPr>
        <p:style>
          <a:lnRef idx="1">
            <a:schemeClr val="accent3"/>
          </a:lnRef>
          <a:fillRef idx="0">
            <a:schemeClr val="accent3"/>
          </a:fillRef>
          <a:effectRef idx="0">
            <a:schemeClr val="accent3"/>
          </a:effectRef>
          <a:fontRef idx="minor">
            <a:schemeClr val="tx1"/>
          </a:fontRef>
        </p:style>
      </p:cxnSp>
      <p:pic>
        <p:nvPicPr>
          <p:cNvPr id="15" name="Picture 14"/>
          <p:cNvPicPr>
            <a:picLocks noChangeAspect="1"/>
          </p:cNvPicPr>
          <p:nvPr userDrawn="1"/>
        </p:nvPicPr>
        <p:blipFill rotWithShape="1">
          <a:blip r:embed="rId15" cstate="print">
            <a:extLst>
              <a:ext uri="{28A0092B-C50C-407E-A947-70E740481C1C}">
                <a14:useLocalDpi xmlns:a14="http://schemas.microsoft.com/office/drawing/2010/main" val="0"/>
              </a:ext>
            </a:extLst>
          </a:blip>
          <a:srcRect b="21390"/>
          <a:stretch/>
        </p:blipFill>
        <p:spPr>
          <a:xfrm>
            <a:off x="7167445" y="844785"/>
            <a:ext cx="1376480" cy="539882"/>
          </a:xfrm>
          <a:prstGeom prst="rect">
            <a:avLst/>
          </a:prstGeom>
        </p:spPr>
      </p:pic>
      <p:sp>
        <p:nvSpPr>
          <p:cNvPr id="6" name="Text Placeholder 31"/>
          <p:cNvSpPr txBox="1">
            <a:spLocks/>
          </p:cNvSpPr>
          <p:nvPr userDrawn="1"/>
        </p:nvSpPr>
        <p:spPr>
          <a:xfrm rot="16200000">
            <a:off x="-2323981" y="3787293"/>
            <a:ext cx="4834662" cy="204781"/>
          </a:xfrm>
          <a:prstGeom prst="rect">
            <a:avLst/>
          </a:prstGeom>
        </p:spPr>
        <p:txBody>
          <a:bodyPr lIns="0" rIns="67500" anchor="b"/>
          <a:lstStyle>
            <a:lvl1pPr marL="0" indent="0" algn="ctr">
              <a:buNone/>
              <a:defRPr sz="2000" b="0" i="0" baseline="0">
                <a:solidFill>
                  <a:schemeClr val="bg1"/>
                </a:solidFill>
                <a:latin typeface="Calibri" charset="0"/>
                <a:ea typeface="Calibri" charset="0"/>
                <a:cs typeface="Calibri" charset="0"/>
              </a:defRPr>
            </a:lvl1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kumimoji="0" lang="en-US" sz="1050" b="0" i="0" u="none" strike="noStrike" kern="1200" cap="none" spc="0" normalizeH="0" baseline="0" noProof="0" dirty="0">
                <a:ln>
                  <a:noFill/>
                </a:ln>
                <a:solidFill>
                  <a:schemeClr val="tx1"/>
                </a:solidFill>
                <a:effectLst/>
                <a:uLnTx/>
                <a:uFillTx/>
                <a:latin typeface="Calibri" charset="0"/>
                <a:ea typeface="Calibri" charset="0"/>
                <a:cs typeface="Calibri" charset="0"/>
              </a:rPr>
              <a:t>UIN – 109N093V04</a:t>
            </a:r>
          </a:p>
        </p:txBody>
      </p:sp>
      <p:sp>
        <p:nvSpPr>
          <p:cNvPr id="2" name="Rectangle 1">
            <a:extLst>
              <a:ext uri="{FF2B5EF4-FFF2-40B4-BE49-F238E27FC236}">
                <a16:creationId xmlns:a16="http://schemas.microsoft.com/office/drawing/2014/main" id="{90EEDD41-8667-42B0-BBD5-183ED6120D53}"/>
              </a:ext>
            </a:extLst>
          </p:cNvPr>
          <p:cNvSpPr/>
          <p:nvPr userDrawn="1"/>
        </p:nvSpPr>
        <p:spPr>
          <a:xfrm>
            <a:off x="6316450" y="1384667"/>
            <a:ext cx="2569934" cy="261610"/>
          </a:xfrm>
          <a:prstGeom prst="rect">
            <a:avLst/>
          </a:prstGeom>
        </p:spPr>
        <p:txBody>
          <a:bodyPr wrap="none">
            <a:spAutoFit/>
          </a:bodyPr>
          <a:lstStyle/>
          <a:p>
            <a:r>
              <a:rPr lang="en-IN" sz="1050" b="0" i="0" dirty="0">
                <a:solidFill>
                  <a:schemeClr val="bg1"/>
                </a:solidFill>
                <a:effectLst>
                  <a:outerShdw blurRad="38100" dist="38100" dir="2700000" algn="tl">
                    <a:srgbClr val="000000">
                      <a:alpha val="43137"/>
                    </a:srgbClr>
                  </a:outerShdw>
                </a:effectLst>
                <a:latin typeface="Trebuchet MS" panose="020B0603020202020204" pitchFamily="34" charset="0"/>
              </a:rPr>
              <a:t>www.adityabirlasunlifeinsurance.com</a:t>
            </a:r>
            <a:endParaRPr lang="en-IN" sz="1050" dirty="0">
              <a:solidFill>
                <a:schemeClr val="bg1"/>
              </a:solidFill>
              <a:effectLst>
                <a:outerShdw blurRad="38100" dist="38100" dir="2700000" algn="tl">
                  <a:srgbClr val="000000">
                    <a:alpha val="43137"/>
                  </a:srgbClr>
                </a:outerShdw>
              </a:effectLst>
            </a:endParaRPr>
          </a:p>
        </p:txBody>
      </p:sp>
      <p:sp>
        <p:nvSpPr>
          <p:cNvPr id="10" name="Text Placeholder 31">
            <a:extLst>
              <a:ext uri="{FF2B5EF4-FFF2-40B4-BE49-F238E27FC236}">
                <a16:creationId xmlns:a16="http://schemas.microsoft.com/office/drawing/2014/main" id="{048E7C95-E417-474F-80BE-8347F34AC220}"/>
              </a:ext>
            </a:extLst>
          </p:cNvPr>
          <p:cNvSpPr txBox="1">
            <a:spLocks/>
          </p:cNvSpPr>
          <p:nvPr userDrawn="1"/>
        </p:nvSpPr>
        <p:spPr>
          <a:xfrm rot="5400000">
            <a:off x="6566619" y="3939692"/>
            <a:ext cx="4834662" cy="204781"/>
          </a:xfrm>
          <a:prstGeom prst="rect">
            <a:avLst/>
          </a:prstGeom>
        </p:spPr>
        <p:txBody>
          <a:bodyPr lIns="0" rIns="67500" anchor="b"/>
          <a:lstStyle>
            <a:lvl1pPr marL="0" indent="0" algn="ctr">
              <a:buNone/>
              <a:defRPr sz="2000" b="0" i="0" baseline="0">
                <a:solidFill>
                  <a:schemeClr val="bg1"/>
                </a:solidFill>
                <a:latin typeface="Calibri" charset="0"/>
                <a:ea typeface="Calibri" charset="0"/>
                <a:cs typeface="Calibri" charset="0"/>
              </a:defRPr>
            </a:lvl1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kumimoji="0" lang="en-IN" sz="1050" b="0" i="0" u="none" strike="noStrike" kern="1200" cap="none" spc="0" normalizeH="0" baseline="0" noProof="0" dirty="0">
                <a:ln>
                  <a:noFill/>
                </a:ln>
                <a:solidFill>
                  <a:schemeClr val="tx1"/>
                </a:solidFill>
                <a:effectLst/>
                <a:uLnTx/>
                <a:uFillTx/>
                <a:latin typeface="Calibri" charset="0"/>
                <a:ea typeface="Calibri" charset="0"/>
                <a:cs typeface="Calibri" charset="0"/>
              </a:rPr>
              <a:t>ADV/6/21-22/483</a:t>
            </a:r>
            <a:endParaRPr kumimoji="0" lang="en-US" sz="1050" b="0" i="0" u="none" strike="noStrike" kern="1200" cap="none" spc="0" normalizeH="0" baseline="0" noProof="0" dirty="0">
              <a:ln>
                <a:noFill/>
              </a:ln>
              <a:solidFill>
                <a:schemeClr val="tx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25127052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0000">
            <a:alpha val="0"/>
          </a:srgbClr>
        </a:solidFill>
        <a:effectLst/>
      </p:bgPr>
    </p:bg>
    <p:spTree>
      <p:nvGrpSpPr>
        <p:cNvPr id="1" name=""/>
        <p:cNvGrpSpPr/>
        <p:nvPr/>
      </p:nvGrpSpPr>
      <p:grpSpPr>
        <a:xfrm>
          <a:off x="0" y="0"/>
          <a:ext cx="0" cy="0"/>
          <a:chOff x="0" y="0"/>
          <a:chExt cx="0" cy="0"/>
        </a:xfrm>
      </p:grpSpPr>
      <p:sp>
        <p:nvSpPr>
          <p:cNvPr id="43010" name="Rectangle 7"/>
          <p:cNvSpPr>
            <a:spLocks noChangeArrowheads="1"/>
          </p:cNvSpPr>
          <p:nvPr userDrawn="1"/>
        </p:nvSpPr>
        <p:spPr bwMode="auto">
          <a:xfrm>
            <a:off x="293688" y="5376863"/>
            <a:ext cx="8596312" cy="1131887"/>
          </a:xfrm>
          <a:prstGeom prst="rect">
            <a:avLst/>
          </a:prstGeom>
          <a:solidFill>
            <a:srgbClr val="EFEDC5"/>
          </a:solidFill>
          <a:ln>
            <a:noFill/>
          </a:ln>
        </p:spPr>
        <p:txBody>
          <a:bodyPr wrap="none" lIns="91354" tIns="45676" rIns="91354" bIns="45676" anchor="ctr"/>
          <a:lstStyle/>
          <a:p>
            <a:pPr algn="ctr" fontAlgn="auto">
              <a:spcBef>
                <a:spcPts val="0"/>
              </a:spcBef>
              <a:spcAft>
                <a:spcPts val="0"/>
              </a:spcAft>
              <a:defRPr/>
            </a:pPr>
            <a:endParaRPr lang="en-US" sz="2000">
              <a:solidFill>
                <a:srgbClr val="000000"/>
              </a:solidFill>
              <a:latin typeface="+mn-lt"/>
            </a:endParaRPr>
          </a:p>
        </p:txBody>
      </p:sp>
      <p:sp>
        <p:nvSpPr>
          <p:cNvPr id="43011" name="Rectangle 10"/>
          <p:cNvSpPr>
            <a:spLocks noChangeArrowheads="1"/>
          </p:cNvSpPr>
          <p:nvPr userDrawn="1"/>
        </p:nvSpPr>
        <p:spPr bwMode="auto">
          <a:xfrm>
            <a:off x="293688" y="5376863"/>
            <a:ext cx="8596312" cy="1131887"/>
          </a:xfrm>
          <a:prstGeom prst="rect">
            <a:avLst/>
          </a:prstGeom>
          <a:solidFill>
            <a:srgbClr val="EFEDC5"/>
          </a:solidFill>
          <a:ln>
            <a:noFill/>
          </a:ln>
        </p:spPr>
        <p:txBody>
          <a:bodyPr wrap="none" lIns="91354" tIns="45676" rIns="91354" bIns="45676" anchor="ctr"/>
          <a:lstStyle/>
          <a:p>
            <a:pPr algn="ctr" fontAlgn="auto">
              <a:spcBef>
                <a:spcPts val="0"/>
              </a:spcBef>
              <a:spcAft>
                <a:spcPts val="0"/>
              </a:spcAft>
              <a:defRPr/>
            </a:pPr>
            <a:endParaRPr lang="en-US" sz="2000">
              <a:solidFill>
                <a:srgbClr val="000000"/>
              </a:solidFill>
              <a:latin typeface="+mn-lt"/>
            </a:endParaRPr>
          </a:p>
        </p:txBody>
      </p:sp>
      <p:sp>
        <p:nvSpPr>
          <p:cNvPr id="43012" name="Rectangle 11"/>
          <p:cNvSpPr>
            <a:spLocks noChangeArrowheads="1"/>
          </p:cNvSpPr>
          <p:nvPr userDrawn="1"/>
        </p:nvSpPr>
        <p:spPr bwMode="auto">
          <a:xfrm>
            <a:off x="295275" y="1155700"/>
            <a:ext cx="8602663" cy="3638550"/>
          </a:xfrm>
          <a:prstGeom prst="rect">
            <a:avLst/>
          </a:prstGeom>
          <a:solidFill>
            <a:srgbClr val="800000"/>
          </a:solidFill>
          <a:ln>
            <a:noFill/>
          </a:ln>
        </p:spPr>
        <p:txBody>
          <a:bodyPr wrap="none" lIns="91354" tIns="45676" rIns="91354" bIns="45676" anchor="ctr"/>
          <a:lstStyle/>
          <a:p>
            <a:pPr fontAlgn="auto">
              <a:spcBef>
                <a:spcPts val="0"/>
              </a:spcBef>
              <a:spcAft>
                <a:spcPts val="0"/>
              </a:spcAft>
              <a:defRPr/>
            </a:pPr>
            <a:endParaRPr lang="en-US">
              <a:solidFill>
                <a:srgbClr val="000000"/>
              </a:solidFill>
              <a:latin typeface="+mn-lt"/>
            </a:endParaRPr>
          </a:p>
        </p:txBody>
      </p:sp>
      <p:sp>
        <p:nvSpPr>
          <p:cNvPr id="43013" name="Text Box 15"/>
          <p:cNvSpPr txBox="1">
            <a:spLocks noChangeArrowheads="1"/>
          </p:cNvSpPr>
          <p:nvPr userDrawn="1"/>
        </p:nvSpPr>
        <p:spPr bwMode="auto">
          <a:xfrm>
            <a:off x="560388" y="6597650"/>
            <a:ext cx="4424362" cy="93663"/>
          </a:xfrm>
          <a:prstGeom prst="rect">
            <a:avLst/>
          </a:prstGeom>
          <a:noFill/>
          <a:ln>
            <a:noFill/>
          </a:ln>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600">
                <a:solidFill>
                  <a:srgbClr val="373A3A"/>
                </a:solidFill>
                <a:cs typeface="Arial" pitchFamily="34" charset="0"/>
              </a:rPr>
              <a:t>Confidential  Copyright Birla Sun Life Insurance Company Limited 2009</a:t>
            </a:r>
          </a:p>
        </p:txBody>
      </p:sp>
      <p:pic>
        <p:nvPicPr>
          <p:cNvPr id="2054" name="Picture 16" descr="dv235019-1"/>
          <p:cNvPicPr>
            <a:picLocks noChangeAspect="1" noChangeArrowheads="1"/>
          </p:cNvPicPr>
          <p:nvPr userDrawn="1"/>
        </p:nvPicPr>
        <p:blipFill>
          <a:blip r:embed="rId13" cstate="print"/>
          <a:srcRect l="459" t="86255"/>
          <a:stretch>
            <a:fillRect/>
          </a:stretch>
        </p:blipFill>
        <p:spPr bwMode="auto">
          <a:xfrm>
            <a:off x="301625" y="4792663"/>
            <a:ext cx="8599488" cy="349250"/>
          </a:xfrm>
          <a:prstGeom prst="rect">
            <a:avLst/>
          </a:prstGeom>
          <a:noFill/>
          <a:ln w="9525">
            <a:noFill/>
            <a:miter lim="800000"/>
            <a:headEnd/>
            <a:tailEnd/>
          </a:ln>
        </p:spPr>
      </p:pic>
      <p:sp>
        <p:nvSpPr>
          <p:cNvPr id="43015" name="Rectangle 17"/>
          <p:cNvSpPr>
            <a:spLocks noChangeArrowheads="1"/>
          </p:cNvSpPr>
          <p:nvPr userDrawn="1"/>
        </p:nvSpPr>
        <p:spPr bwMode="auto">
          <a:xfrm>
            <a:off x="295275" y="4781550"/>
            <a:ext cx="8602663" cy="365125"/>
          </a:xfrm>
          <a:prstGeom prst="rect">
            <a:avLst/>
          </a:prstGeom>
          <a:solidFill>
            <a:srgbClr val="800000">
              <a:alpha val="72940"/>
            </a:srgbClr>
          </a:solidFill>
          <a:ln>
            <a:noFill/>
          </a:ln>
        </p:spPr>
        <p:txBody>
          <a:bodyPr wrap="none" lIns="91354" tIns="45676" rIns="91354" bIns="45676" anchor="ctr"/>
          <a:lstStyle/>
          <a:p>
            <a:pPr fontAlgn="auto">
              <a:spcBef>
                <a:spcPts val="0"/>
              </a:spcBef>
              <a:spcAft>
                <a:spcPts val="0"/>
              </a:spcAft>
              <a:defRPr/>
            </a:pPr>
            <a:endParaRPr lang="en-US">
              <a:solidFill>
                <a:srgbClr val="000000"/>
              </a:solidFill>
              <a:latin typeface="+mn-lt"/>
            </a:endParaRPr>
          </a:p>
        </p:txBody>
      </p:sp>
      <p:sp>
        <p:nvSpPr>
          <p:cNvPr id="2056" name="Rectangle 19"/>
          <p:cNvSpPr>
            <a:spLocks noGrp="1" noChangeArrowheads="1"/>
          </p:cNvSpPr>
          <p:nvPr>
            <p:ph type="title"/>
          </p:nvPr>
        </p:nvSpPr>
        <p:spPr bwMode="auto">
          <a:xfrm>
            <a:off x="457200" y="2141538"/>
            <a:ext cx="8229600" cy="1143000"/>
          </a:xfrm>
          <a:prstGeom prst="rect">
            <a:avLst/>
          </a:prstGeom>
          <a:noFill/>
          <a:ln w="9525">
            <a:noFill/>
            <a:miter lim="800000"/>
            <a:headEnd/>
            <a:tailEnd/>
          </a:ln>
        </p:spPr>
        <p:txBody>
          <a:bodyPr vert="horz" wrap="square" lIns="91354" tIns="45676" rIns="91354" bIns="45676" numCol="1" anchor="ctr" anchorCtr="0" compatLnSpc="1">
            <a:prstTxWarp prst="textNoShape">
              <a:avLst/>
            </a:prstTxWarp>
          </a:bodyPr>
          <a:lstStyle/>
          <a:p>
            <a:pPr lvl="0"/>
            <a:r>
              <a:rPr lang="en-US"/>
              <a:t>Click to edit Master title style</a:t>
            </a:r>
          </a:p>
        </p:txBody>
      </p:sp>
      <p:sp>
        <p:nvSpPr>
          <p:cNvPr id="2057" name="Rectangle 20"/>
          <p:cNvSpPr>
            <a:spLocks noGrp="1" noChangeArrowheads="1"/>
          </p:cNvSpPr>
          <p:nvPr>
            <p:ph type="body" idx="1"/>
          </p:nvPr>
        </p:nvSpPr>
        <p:spPr bwMode="auto">
          <a:xfrm>
            <a:off x="457200" y="3943350"/>
            <a:ext cx="3352800" cy="544513"/>
          </a:xfrm>
          <a:prstGeom prst="rect">
            <a:avLst/>
          </a:prstGeom>
          <a:noFill/>
          <a:ln w="9525">
            <a:noFill/>
            <a:miter lim="800000"/>
            <a:headEnd/>
            <a:tailEnd/>
          </a:ln>
        </p:spPr>
        <p:txBody>
          <a:bodyPr vert="horz" wrap="square" lIns="91354" tIns="45676" rIns="91354" bIns="45676" numCol="1" anchor="t" anchorCtr="0" compatLnSpc="1">
            <a:prstTxWarp prst="textNoShape">
              <a:avLst/>
            </a:prstTxWarp>
          </a:bodyPr>
          <a:lstStyle/>
          <a:p>
            <a:pPr lvl="0"/>
            <a:r>
              <a:rPr lang="en-US"/>
              <a:t>Click to edit Master text styles</a:t>
            </a:r>
          </a:p>
        </p:txBody>
      </p:sp>
      <p:sp>
        <p:nvSpPr>
          <p:cNvPr id="43019" name="TextBox 10"/>
          <p:cNvSpPr txBox="1">
            <a:spLocks noChangeArrowheads="1"/>
          </p:cNvSpPr>
          <p:nvPr userDrawn="1"/>
        </p:nvSpPr>
        <p:spPr bwMode="auto">
          <a:xfrm>
            <a:off x="8229600" y="6569075"/>
            <a:ext cx="403225" cy="307975"/>
          </a:xfrm>
          <a:prstGeom prst="rect">
            <a:avLst/>
          </a:prstGeom>
          <a:noFill/>
          <a:ln>
            <a:noFill/>
          </a:ln>
        </p:spPr>
        <p:txBody>
          <a:bodyPr wrap="none" lIns="91354" tIns="45676" rIns="91354" bIns="4567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fld id="{DC6D46D7-86BE-407F-A5E1-2A42FE2C1DF6}" type="slidenum">
              <a:rPr lang="en-US" sz="1400" smtClean="0">
                <a:solidFill>
                  <a:srgbClr val="FFFFFF"/>
                </a:solidFill>
                <a:cs typeface="+mn-cs"/>
              </a:rPr>
              <a:pPr eaLnBrk="1" fontAlgn="auto" hangingPunct="1">
                <a:spcBef>
                  <a:spcPts val="0"/>
                </a:spcBef>
                <a:spcAft>
                  <a:spcPts val="0"/>
                </a:spcAft>
                <a:defRPr/>
              </a:pPr>
              <a:t>‹#›</a:t>
            </a:fld>
            <a:endParaRPr lang="en-US" sz="1400">
              <a:solidFill>
                <a:srgbClr val="FFFFFF"/>
              </a:solidFill>
              <a:cs typeface="+mn-cs"/>
            </a:endParaRPr>
          </a:p>
        </p:txBody>
      </p:sp>
      <p:pic>
        <p:nvPicPr>
          <p:cNvPr id="2059" name="Picture 2"/>
          <p:cNvPicPr>
            <a:picLocks noChangeAspect="1" noChangeArrowheads="1"/>
          </p:cNvPicPr>
          <p:nvPr userDrawn="1"/>
        </p:nvPicPr>
        <p:blipFill>
          <a:blip r:embed="rId14" cstate="print"/>
          <a:srcRect/>
          <a:stretch>
            <a:fillRect/>
          </a:stretch>
        </p:blipFill>
        <p:spPr bwMode="auto">
          <a:xfrm>
            <a:off x="7353300" y="0"/>
            <a:ext cx="1695450" cy="1136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wipe dir="d"/>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6768" algn="l" rtl="0" fontAlgn="base">
        <a:spcBef>
          <a:spcPct val="0"/>
        </a:spcBef>
        <a:spcAft>
          <a:spcPct val="0"/>
        </a:spcAft>
        <a:defRPr sz="2400">
          <a:solidFill>
            <a:schemeClr val="bg1"/>
          </a:solidFill>
          <a:latin typeface="Arial" pitchFamily="34" charset="0"/>
        </a:defRPr>
      </a:lvl6pPr>
      <a:lvl7pPr marL="913529" algn="l" rtl="0" fontAlgn="base">
        <a:spcBef>
          <a:spcPct val="0"/>
        </a:spcBef>
        <a:spcAft>
          <a:spcPct val="0"/>
        </a:spcAft>
        <a:defRPr sz="2400">
          <a:solidFill>
            <a:schemeClr val="bg1"/>
          </a:solidFill>
          <a:latin typeface="Arial" pitchFamily="34" charset="0"/>
        </a:defRPr>
      </a:lvl7pPr>
      <a:lvl8pPr marL="1370292" algn="l" rtl="0" fontAlgn="base">
        <a:spcBef>
          <a:spcPct val="0"/>
        </a:spcBef>
        <a:spcAft>
          <a:spcPct val="0"/>
        </a:spcAft>
        <a:defRPr sz="2400">
          <a:solidFill>
            <a:schemeClr val="bg1"/>
          </a:solidFill>
          <a:latin typeface="Arial" pitchFamily="34" charset="0"/>
        </a:defRPr>
      </a:lvl8pPr>
      <a:lvl9pPr marL="1827056" algn="l" rtl="0" fontAlgn="base">
        <a:spcBef>
          <a:spcPct val="0"/>
        </a:spcBef>
        <a:spcAft>
          <a:spcPct val="0"/>
        </a:spcAft>
        <a:defRPr sz="2400">
          <a:solidFill>
            <a:schemeClr val="bg1"/>
          </a:solidFill>
          <a:latin typeface="Arial" pitchFamily="34" charset="0"/>
        </a:defRPr>
      </a:lvl9pPr>
    </p:titleStyle>
    <p:bodyStyle>
      <a:lvl1pPr marL="336550" indent="-336550" algn="l" rtl="0" eaLnBrk="0" fontAlgn="base" hangingPunct="0">
        <a:spcBef>
          <a:spcPct val="20000"/>
        </a:spcBef>
        <a:spcAft>
          <a:spcPct val="0"/>
        </a:spcAft>
        <a:buChar char="•"/>
        <a:defRPr sz="1600">
          <a:solidFill>
            <a:schemeClr val="bg1"/>
          </a:solidFill>
          <a:latin typeface="+mn-lt"/>
          <a:ea typeface="+mn-ea"/>
          <a:cs typeface="+mn-cs"/>
        </a:defRPr>
      </a:lvl1pPr>
      <a:lvl2pPr marL="736600" indent="-279400" algn="l" rtl="0" eaLnBrk="0" fontAlgn="base" hangingPunct="0">
        <a:spcBef>
          <a:spcPct val="20000"/>
        </a:spcBef>
        <a:spcAft>
          <a:spcPct val="0"/>
        </a:spcAft>
        <a:buChar char="–"/>
        <a:defRPr sz="1600">
          <a:solidFill>
            <a:schemeClr val="tx1"/>
          </a:solidFill>
          <a:latin typeface="+mn-lt"/>
        </a:defRPr>
      </a:lvl2pPr>
      <a:lvl3pPr marL="1136650" indent="-222250" algn="l" rtl="0" eaLnBrk="0" fontAlgn="base" hangingPunct="0">
        <a:spcBef>
          <a:spcPct val="20000"/>
        </a:spcBef>
        <a:spcAft>
          <a:spcPct val="0"/>
        </a:spcAft>
        <a:buChar char="•"/>
        <a:defRPr sz="1600">
          <a:solidFill>
            <a:schemeClr val="tx1"/>
          </a:solidFill>
          <a:latin typeface="+mn-lt"/>
        </a:defRPr>
      </a:lvl3pPr>
      <a:lvl4pPr marL="1593850" indent="-222250" algn="l" rtl="0" eaLnBrk="0" fontAlgn="base" hangingPunct="0">
        <a:spcBef>
          <a:spcPct val="20000"/>
        </a:spcBef>
        <a:spcAft>
          <a:spcPct val="0"/>
        </a:spcAft>
        <a:buChar char="–"/>
        <a:defRPr sz="1600">
          <a:solidFill>
            <a:schemeClr val="tx1"/>
          </a:solidFill>
          <a:latin typeface="+mn-lt"/>
        </a:defRPr>
      </a:lvl4pPr>
      <a:lvl5pPr marL="2051050" indent="-222250" algn="l" rtl="0" eaLnBrk="0" fontAlgn="base" hangingPunct="0">
        <a:spcBef>
          <a:spcPct val="20000"/>
        </a:spcBef>
        <a:spcAft>
          <a:spcPct val="0"/>
        </a:spcAft>
        <a:buChar char="»"/>
        <a:defRPr sz="1600">
          <a:solidFill>
            <a:schemeClr val="tx1"/>
          </a:solidFill>
          <a:latin typeface="+mn-lt"/>
        </a:defRPr>
      </a:lvl5pPr>
      <a:lvl6pPr marL="2512202" indent="-228380" algn="l" rtl="0" fontAlgn="base">
        <a:spcBef>
          <a:spcPct val="20000"/>
        </a:spcBef>
        <a:spcAft>
          <a:spcPct val="0"/>
        </a:spcAft>
        <a:defRPr sz="1600">
          <a:solidFill>
            <a:schemeClr val="tx1"/>
          </a:solidFill>
          <a:latin typeface="+mn-lt"/>
        </a:defRPr>
      </a:lvl6pPr>
      <a:lvl7pPr marL="2968966" indent="-228380" algn="l" rtl="0" fontAlgn="base">
        <a:spcBef>
          <a:spcPct val="20000"/>
        </a:spcBef>
        <a:spcAft>
          <a:spcPct val="0"/>
        </a:spcAft>
        <a:defRPr sz="1600">
          <a:solidFill>
            <a:schemeClr val="tx1"/>
          </a:solidFill>
          <a:latin typeface="+mn-lt"/>
        </a:defRPr>
      </a:lvl7pPr>
      <a:lvl8pPr marL="3425731" indent="-228380" algn="l" rtl="0" fontAlgn="base">
        <a:spcBef>
          <a:spcPct val="20000"/>
        </a:spcBef>
        <a:spcAft>
          <a:spcPct val="0"/>
        </a:spcAft>
        <a:defRPr sz="1600">
          <a:solidFill>
            <a:schemeClr val="tx1"/>
          </a:solidFill>
          <a:latin typeface="+mn-lt"/>
        </a:defRPr>
      </a:lvl8pPr>
      <a:lvl9pPr marL="3882494" indent="-228380" algn="l" rtl="0" fontAlgn="base">
        <a:spcBef>
          <a:spcPct val="20000"/>
        </a:spcBef>
        <a:spcAft>
          <a:spcPct val="0"/>
        </a:spcAft>
        <a:defRPr sz="1600">
          <a:solidFill>
            <a:schemeClr val="tx1"/>
          </a:solidFill>
          <a:latin typeface="+mn-lt"/>
        </a:defRPr>
      </a:lvl9pPr>
    </p:bodyStyle>
    <p:otherStyle>
      <a:defPPr>
        <a:defRPr lang="en-US"/>
      </a:defPPr>
      <a:lvl1pPr marL="0" algn="l" defTabSz="913529" rtl="0" eaLnBrk="1" latinLnBrk="0" hangingPunct="1">
        <a:defRPr sz="1800" kern="1200">
          <a:solidFill>
            <a:schemeClr val="tx1"/>
          </a:solidFill>
          <a:latin typeface="+mn-lt"/>
          <a:ea typeface="+mn-ea"/>
          <a:cs typeface="+mn-cs"/>
        </a:defRPr>
      </a:lvl1pPr>
      <a:lvl2pPr marL="456768" algn="l" defTabSz="913529" rtl="0" eaLnBrk="1" latinLnBrk="0" hangingPunct="1">
        <a:defRPr sz="1800" kern="1200">
          <a:solidFill>
            <a:schemeClr val="tx1"/>
          </a:solidFill>
          <a:latin typeface="+mn-lt"/>
          <a:ea typeface="+mn-ea"/>
          <a:cs typeface="+mn-cs"/>
        </a:defRPr>
      </a:lvl2pPr>
      <a:lvl3pPr marL="913529" algn="l" defTabSz="913529" rtl="0" eaLnBrk="1" latinLnBrk="0" hangingPunct="1">
        <a:defRPr sz="1800" kern="1200">
          <a:solidFill>
            <a:schemeClr val="tx1"/>
          </a:solidFill>
          <a:latin typeface="+mn-lt"/>
          <a:ea typeface="+mn-ea"/>
          <a:cs typeface="+mn-cs"/>
        </a:defRPr>
      </a:lvl3pPr>
      <a:lvl4pPr marL="1370292" algn="l" defTabSz="913529" rtl="0" eaLnBrk="1" latinLnBrk="0" hangingPunct="1">
        <a:defRPr sz="1800" kern="1200">
          <a:solidFill>
            <a:schemeClr val="tx1"/>
          </a:solidFill>
          <a:latin typeface="+mn-lt"/>
          <a:ea typeface="+mn-ea"/>
          <a:cs typeface="+mn-cs"/>
        </a:defRPr>
      </a:lvl4pPr>
      <a:lvl5pPr marL="1827056" algn="l" defTabSz="913529" rtl="0" eaLnBrk="1" latinLnBrk="0" hangingPunct="1">
        <a:defRPr sz="1800" kern="1200">
          <a:solidFill>
            <a:schemeClr val="tx1"/>
          </a:solidFill>
          <a:latin typeface="+mn-lt"/>
          <a:ea typeface="+mn-ea"/>
          <a:cs typeface="+mn-cs"/>
        </a:defRPr>
      </a:lvl5pPr>
      <a:lvl6pPr marL="2283821" algn="l" defTabSz="913529" rtl="0" eaLnBrk="1" latinLnBrk="0" hangingPunct="1">
        <a:defRPr sz="1800" kern="1200">
          <a:solidFill>
            <a:schemeClr val="tx1"/>
          </a:solidFill>
          <a:latin typeface="+mn-lt"/>
          <a:ea typeface="+mn-ea"/>
          <a:cs typeface="+mn-cs"/>
        </a:defRPr>
      </a:lvl6pPr>
      <a:lvl7pPr marL="2740585" algn="l" defTabSz="913529" rtl="0" eaLnBrk="1" latinLnBrk="0" hangingPunct="1">
        <a:defRPr sz="1800" kern="1200">
          <a:solidFill>
            <a:schemeClr val="tx1"/>
          </a:solidFill>
          <a:latin typeface="+mn-lt"/>
          <a:ea typeface="+mn-ea"/>
          <a:cs typeface="+mn-cs"/>
        </a:defRPr>
      </a:lvl7pPr>
      <a:lvl8pPr marL="3197349" algn="l" defTabSz="913529" rtl="0" eaLnBrk="1" latinLnBrk="0" hangingPunct="1">
        <a:defRPr sz="1800" kern="1200">
          <a:solidFill>
            <a:schemeClr val="tx1"/>
          </a:solidFill>
          <a:latin typeface="+mn-lt"/>
          <a:ea typeface="+mn-ea"/>
          <a:cs typeface="+mn-cs"/>
        </a:defRPr>
      </a:lvl8pPr>
      <a:lvl9pPr marL="3654113" algn="l" defTabSz="9135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2.xml"/><Relationship Id="rId6" Type="http://schemas.openxmlformats.org/officeDocument/2006/relationships/slide" Target="slide7.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6.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5.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b="1" dirty="0"/>
              <a:t>Aditya Birla Sun Life Insurance</a:t>
            </a:r>
            <a:br>
              <a:rPr lang="en-US" dirty="0"/>
            </a:br>
            <a:r>
              <a:rPr lang="en-US" i="1" dirty="0"/>
              <a:t>Vision MoneyBack Plus Plan</a:t>
            </a:r>
          </a:p>
        </p:txBody>
      </p:sp>
      <p:sp>
        <p:nvSpPr>
          <p:cNvPr id="7" name="Content Placeholder 6">
            <a:extLst>
              <a:ext uri="{FF2B5EF4-FFF2-40B4-BE49-F238E27FC236}">
                <a16:creationId xmlns:a16="http://schemas.microsoft.com/office/drawing/2014/main" id="{76CED1A2-CD9B-4742-B374-2E95A592FC57}"/>
              </a:ext>
            </a:extLst>
          </p:cNvPr>
          <p:cNvSpPr>
            <a:spLocks noGrp="1"/>
          </p:cNvSpPr>
          <p:nvPr>
            <p:ph sz="quarter" idx="15"/>
          </p:nvPr>
        </p:nvSpPr>
        <p:spPr/>
        <p:txBody>
          <a:bodyPr/>
          <a:lstStyle/>
          <a:p>
            <a:endParaRPr lang="en-IN"/>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979613" y="5334000"/>
            <a:ext cx="822325" cy="885825"/>
            <a:chOff x="706932" y="5575300"/>
            <a:chExt cx="822960" cy="886460"/>
          </a:xfrm>
        </p:grpSpPr>
        <p:sp>
          <p:nvSpPr>
            <p:cNvPr id="5" name="Oval 4">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6"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 name="Group 41"/>
          <p:cNvGrpSpPr>
            <a:grpSpLocks/>
          </p:cNvGrpSpPr>
          <p:nvPr/>
        </p:nvGrpSpPr>
        <p:grpSpPr bwMode="auto">
          <a:xfrm>
            <a:off x="3021013" y="5397500"/>
            <a:ext cx="822325" cy="822325"/>
            <a:chOff x="1697532" y="5638800"/>
            <a:chExt cx="822960" cy="822960"/>
          </a:xfrm>
        </p:grpSpPr>
        <p:sp>
          <p:nvSpPr>
            <p:cNvPr id="8" name="Oval 7">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9"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45"/>
          <p:cNvGrpSpPr>
            <a:grpSpLocks/>
          </p:cNvGrpSpPr>
          <p:nvPr/>
        </p:nvGrpSpPr>
        <p:grpSpPr bwMode="auto">
          <a:xfrm>
            <a:off x="4056063" y="5422900"/>
            <a:ext cx="823912" cy="822325"/>
            <a:chOff x="3602532" y="5638800"/>
            <a:chExt cx="822960" cy="822960"/>
          </a:xfrm>
        </p:grpSpPr>
        <p:sp>
          <p:nvSpPr>
            <p:cNvPr id="11" name="Oval 10">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12"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7" name="Group 49"/>
          <p:cNvGrpSpPr>
            <a:grpSpLocks/>
          </p:cNvGrpSpPr>
          <p:nvPr/>
        </p:nvGrpSpPr>
        <p:grpSpPr bwMode="auto">
          <a:xfrm>
            <a:off x="6162675" y="5408613"/>
            <a:ext cx="822325" cy="823912"/>
            <a:chOff x="7482348" y="5625012"/>
            <a:chExt cx="822960" cy="822960"/>
          </a:xfrm>
        </p:grpSpPr>
        <p:sp>
          <p:nvSpPr>
            <p:cNvPr id="14" name="Oval 13">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15"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10" name="Group 53"/>
          <p:cNvGrpSpPr>
            <a:grpSpLocks/>
          </p:cNvGrpSpPr>
          <p:nvPr/>
        </p:nvGrpSpPr>
        <p:grpSpPr bwMode="auto">
          <a:xfrm>
            <a:off x="5118100" y="5397500"/>
            <a:ext cx="822325" cy="822325"/>
            <a:chOff x="4572492" y="5654040"/>
            <a:chExt cx="822960" cy="822960"/>
          </a:xfrm>
        </p:grpSpPr>
        <p:sp>
          <p:nvSpPr>
            <p:cNvPr id="17" name="Oval 1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18"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19" name="TextBox 18"/>
          <p:cNvSpPr txBox="1"/>
          <p:nvPr/>
        </p:nvSpPr>
        <p:spPr>
          <a:xfrm>
            <a:off x="393700" y="1030526"/>
            <a:ext cx="8382000" cy="307777"/>
          </a:xfrm>
          <a:prstGeom prst="rect">
            <a:avLst/>
          </a:prstGeom>
          <a:noFill/>
        </p:spPr>
        <p:txBody>
          <a:bodyPr wrap="square" rtlCol="0">
            <a:spAutoFit/>
          </a:bodyPr>
          <a:lstStyle/>
          <a:p>
            <a:pPr lvl="0">
              <a:spcAft>
                <a:spcPts val="600"/>
              </a:spcAft>
            </a:pPr>
            <a:r>
              <a:rPr lang="en-US" sz="1400" b="1" dirty="0">
                <a:solidFill>
                  <a:srgbClr val="9F3331"/>
                </a:solidFill>
              </a:rPr>
              <a:t>Deferred Guaranteed Survival Benefit – continued </a:t>
            </a:r>
          </a:p>
        </p:txBody>
      </p:sp>
      <p:graphicFrame>
        <p:nvGraphicFramePr>
          <p:cNvPr id="20" name="Table 19"/>
          <p:cNvGraphicFramePr>
            <a:graphicFrameLocks noGrp="1"/>
          </p:cNvGraphicFramePr>
          <p:nvPr/>
        </p:nvGraphicFramePr>
        <p:xfrm>
          <a:off x="685798" y="1583819"/>
          <a:ext cx="8001002" cy="1463040"/>
        </p:xfrm>
        <a:graphic>
          <a:graphicData uri="http://schemas.openxmlformats.org/drawingml/2006/table">
            <a:tbl>
              <a:tblPr/>
              <a:tblGrid>
                <a:gridCol w="1196731">
                  <a:extLst>
                    <a:ext uri="{9D8B030D-6E8A-4147-A177-3AD203B41FA5}">
                      <a16:colId xmlns:a16="http://schemas.microsoft.com/office/drawing/2014/main" val="20000"/>
                    </a:ext>
                  </a:extLst>
                </a:gridCol>
                <a:gridCol w="1196731">
                  <a:extLst>
                    <a:ext uri="{9D8B030D-6E8A-4147-A177-3AD203B41FA5}">
                      <a16:colId xmlns:a16="http://schemas.microsoft.com/office/drawing/2014/main" val="20001"/>
                    </a:ext>
                  </a:extLst>
                </a:gridCol>
                <a:gridCol w="1401885">
                  <a:extLst>
                    <a:ext uri="{9D8B030D-6E8A-4147-A177-3AD203B41FA5}">
                      <a16:colId xmlns:a16="http://schemas.microsoft.com/office/drawing/2014/main" val="20002"/>
                    </a:ext>
                  </a:extLst>
                </a:gridCol>
                <a:gridCol w="1401885">
                  <a:extLst>
                    <a:ext uri="{9D8B030D-6E8A-4147-A177-3AD203B41FA5}">
                      <a16:colId xmlns:a16="http://schemas.microsoft.com/office/drawing/2014/main" val="20003"/>
                    </a:ext>
                  </a:extLst>
                </a:gridCol>
                <a:gridCol w="1401885">
                  <a:extLst>
                    <a:ext uri="{9D8B030D-6E8A-4147-A177-3AD203B41FA5}">
                      <a16:colId xmlns:a16="http://schemas.microsoft.com/office/drawing/2014/main" val="20004"/>
                    </a:ext>
                  </a:extLst>
                </a:gridCol>
                <a:gridCol w="1401885">
                  <a:extLst>
                    <a:ext uri="{9D8B030D-6E8A-4147-A177-3AD203B41FA5}">
                      <a16:colId xmlns:a16="http://schemas.microsoft.com/office/drawing/2014/main" val="20005"/>
                    </a:ext>
                  </a:extLst>
                </a:gridCol>
              </a:tblGrid>
              <a:tr h="265876">
                <a:tc rowSpan="2">
                  <a:txBody>
                    <a:bodyPr/>
                    <a:lstStyle/>
                    <a:p>
                      <a:pPr algn="ctr">
                        <a:spcAft>
                          <a:spcPts val="0"/>
                        </a:spcAft>
                      </a:pPr>
                      <a:r>
                        <a:rPr lang="en-US" sz="1200" dirty="0">
                          <a:solidFill>
                            <a:srgbClr val="000000"/>
                          </a:solidFill>
                          <a:latin typeface="+mj-lt"/>
                          <a:ea typeface="Calibri"/>
                          <a:cs typeface="Times New Roman"/>
                        </a:rPr>
                        <a:t>Year when </a:t>
                      </a:r>
                      <a:endParaRPr lang="en-IN" sz="12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Guaranteed</a:t>
                      </a:r>
                      <a:endParaRPr lang="en-IN" sz="12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Survival  Benefit is due</a:t>
                      </a:r>
                      <a:endParaRPr lang="en-IN" sz="120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US" sz="1200" dirty="0">
                          <a:solidFill>
                            <a:srgbClr val="000000"/>
                          </a:solidFill>
                          <a:latin typeface="+mj-lt"/>
                          <a:ea typeface="Calibri"/>
                          <a:cs typeface="Times New Roman"/>
                        </a:rPr>
                        <a:t>Guaranteed</a:t>
                      </a:r>
                      <a:endParaRPr lang="en-IN" sz="12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Survival Benefit </a:t>
                      </a:r>
                      <a:endParaRPr lang="en-IN" sz="12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 of SA)</a:t>
                      </a:r>
                      <a:endParaRPr lang="en-IN" sz="12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spcAft>
                          <a:spcPts val="0"/>
                        </a:spcAft>
                      </a:pPr>
                      <a:r>
                        <a:rPr lang="en-US" sz="1200" dirty="0">
                          <a:solidFill>
                            <a:srgbClr val="000000"/>
                          </a:solidFill>
                          <a:latin typeface="+mj-lt"/>
                          <a:ea typeface="Calibri"/>
                          <a:cs typeface="Times New Roman"/>
                        </a:rPr>
                        <a:t>Year till the Guaranteed Survival Benefit is deferred/Enhanced Guaranteed Survival Benefit</a:t>
                      </a:r>
                      <a:endParaRPr lang="en-IN" sz="1200" dirty="0">
                        <a:latin typeface="+mj-lt"/>
                        <a:ea typeface="Calibri"/>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94298">
                <a:tc vMerge="1">
                  <a:txBody>
                    <a:bodyPr/>
                    <a:lstStyle/>
                    <a:p>
                      <a:endParaRPr lang="en-IN"/>
                    </a:p>
                  </a:txBody>
                  <a:tcPr/>
                </a:tc>
                <a:tc vMerge="1">
                  <a:txBody>
                    <a:bodyPr/>
                    <a:lstStyle/>
                    <a:p>
                      <a:endParaRPr lang="en-IN"/>
                    </a:p>
                  </a:txBody>
                  <a:tcPr/>
                </a:tc>
                <a:tc>
                  <a:txBody>
                    <a:bodyPr/>
                    <a:lstStyle/>
                    <a:p>
                      <a:pPr algn="ctr">
                        <a:spcAft>
                          <a:spcPts val="0"/>
                        </a:spcAft>
                      </a:pPr>
                      <a:r>
                        <a:rPr lang="en-US" sz="1200" dirty="0">
                          <a:solidFill>
                            <a:srgbClr val="000000"/>
                          </a:solidFill>
                          <a:latin typeface="+mj-lt"/>
                          <a:ea typeface="Calibri"/>
                          <a:cs typeface="Times New Roman"/>
                        </a:rPr>
                        <a:t>5</a:t>
                      </a:r>
                      <a:r>
                        <a:rPr lang="en-US" sz="1200" baseline="30000" dirty="0">
                          <a:solidFill>
                            <a:srgbClr val="000000"/>
                          </a:solidFill>
                          <a:latin typeface="+mj-lt"/>
                          <a:ea typeface="Calibri"/>
                          <a:cs typeface="Times New Roman"/>
                        </a:rPr>
                        <a:t>th</a:t>
                      </a:r>
                      <a:r>
                        <a:rPr lang="en-US"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10</a:t>
                      </a:r>
                      <a:r>
                        <a:rPr lang="en-US" sz="1200" baseline="30000" dirty="0">
                          <a:solidFill>
                            <a:srgbClr val="000000"/>
                          </a:solidFill>
                          <a:latin typeface="+mj-lt"/>
                          <a:ea typeface="Calibri"/>
                          <a:cs typeface="Times New Roman"/>
                        </a:rPr>
                        <a:t>th</a:t>
                      </a:r>
                      <a:r>
                        <a:rPr lang="en-US"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15</a:t>
                      </a:r>
                      <a:r>
                        <a:rPr lang="en-US" sz="1200" baseline="30000" dirty="0">
                          <a:solidFill>
                            <a:srgbClr val="000000"/>
                          </a:solidFill>
                          <a:latin typeface="+mj-lt"/>
                          <a:ea typeface="Calibri"/>
                          <a:cs typeface="Times New Roman"/>
                        </a:rPr>
                        <a:t>th</a:t>
                      </a:r>
                      <a:r>
                        <a:rPr lang="en-US"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20</a:t>
                      </a:r>
                      <a:r>
                        <a:rPr lang="en-US" sz="1200" baseline="30000" dirty="0">
                          <a:solidFill>
                            <a:srgbClr val="000000"/>
                          </a:solidFill>
                          <a:latin typeface="+mj-lt"/>
                          <a:ea typeface="Calibri"/>
                          <a:cs typeface="Times New Roman"/>
                        </a:rPr>
                        <a:t>th</a:t>
                      </a:r>
                      <a:r>
                        <a:rPr lang="en-US"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3501">
                <a:tc>
                  <a:txBody>
                    <a:bodyPr/>
                    <a:lstStyle/>
                    <a:p>
                      <a:pPr algn="ctr">
                        <a:spcAft>
                          <a:spcPts val="0"/>
                        </a:spcAft>
                      </a:pPr>
                      <a:r>
                        <a:rPr lang="en-US" sz="1200" dirty="0">
                          <a:solidFill>
                            <a:srgbClr val="000000"/>
                          </a:solidFill>
                          <a:latin typeface="+mj-lt"/>
                          <a:ea typeface="Calibri"/>
                          <a:cs typeface="Times New Roman"/>
                        </a:rPr>
                        <a:t>5</a:t>
                      </a:r>
                      <a:r>
                        <a:rPr lang="en-US" sz="1200" baseline="30000" dirty="0">
                          <a:solidFill>
                            <a:srgbClr val="000000"/>
                          </a:solidFill>
                          <a:latin typeface="+mj-lt"/>
                          <a:ea typeface="Calibri"/>
                          <a:cs typeface="Times New Roman"/>
                        </a:rPr>
                        <a:t>th</a:t>
                      </a:r>
                      <a:r>
                        <a:rPr lang="en-US"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dirty="0">
                          <a:solidFill>
                            <a:srgbClr val="000000"/>
                          </a:solidFill>
                          <a:latin typeface="+mj-lt"/>
                          <a:ea typeface="Calibri"/>
                          <a:cs typeface="Times New Roman"/>
                        </a:rPr>
                        <a:t>15%</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15%</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20%</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25%</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33%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3501">
                <a:tc>
                  <a:txBody>
                    <a:bodyPr/>
                    <a:lstStyle/>
                    <a:p>
                      <a:pPr algn="ctr">
                        <a:spcAft>
                          <a:spcPts val="0"/>
                        </a:spcAft>
                      </a:pPr>
                      <a:r>
                        <a:rPr lang="en-US" sz="1200">
                          <a:solidFill>
                            <a:srgbClr val="000000"/>
                          </a:solidFill>
                          <a:latin typeface="+mj-lt"/>
                          <a:ea typeface="Calibri"/>
                          <a:cs typeface="Times New Roman"/>
                        </a:rPr>
                        <a:t>10</a:t>
                      </a:r>
                      <a:r>
                        <a:rPr lang="en-US" sz="1200" baseline="30000">
                          <a:solidFill>
                            <a:srgbClr val="000000"/>
                          </a:solidFill>
                          <a:latin typeface="+mj-lt"/>
                          <a:ea typeface="Calibri"/>
                          <a:cs typeface="Times New Roman"/>
                        </a:rPr>
                        <a:t>th</a:t>
                      </a:r>
                      <a:r>
                        <a:rPr lang="en-US"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a:solidFill>
                            <a:srgbClr val="000000"/>
                          </a:solidFill>
                          <a:latin typeface="+mj-lt"/>
                          <a:ea typeface="Calibri"/>
                          <a:cs typeface="Times New Roman"/>
                        </a:rPr>
                        <a:t>20%</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NA</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20%</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25%</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33%</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3501">
                <a:tc>
                  <a:txBody>
                    <a:bodyPr/>
                    <a:lstStyle/>
                    <a:p>
                      <a:pPr algn="ctr">
                        <a:spcAft>
                          <a:spcPts val="0"/>
                        </a:spcAft>
                      </a:pPr>
                      <a:r>
                        <a:rPr lang="en-US" sz="1200">
                          <a:solidFill>
                            <a:srgbClr val="000000"/>
                          </a:solidFill>
                          <a:latin typeface="+mj-lt"/>
                          <a:ea typeface="Calibri"/>
                          <a:cs typeface="Times New Roman"/>
                        </a:rPr>
                        <a:t>15</a:t>
                      </a:r>
                      <a:r>
                        <a:rPr lang="en-US" sz="1200" baseline="30000">
                          <a:solidFill>
                            <a:srgbClr val="000000"/>
                          </a:solidFill>
                          <a:latin typeface="+mj-lt"/>
                          <a:ea typeface="Calibri"/>
                          <a:cs typeface="Times New Roman"/>
                        </a:rPr>
                        <a:t>th</a:t>
                      </a:r>
                      <a:r>
                        <a:rPr lang="en-US"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a:solidFill>
                            <a:srgbClr val="000000"/>
                          </a:solidFill>
                          <a:latin typeface="+mj-lt"/>
                          <a:ea typeface="Calibri"/>
                          <a:cs typeface="Times New Roman"/>
                        </a:rPr>
                        <a:t>25%</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25%</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33%</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3501">
                <a:tc>
                  <a:txBody>
                    <a:bodyPr/>
                    <a:lstStyle/>
                    <a:p>
                      <a:pPr algn="ctr">
                        <a:spcAft>
                          <a:spcPts val="0"/>
                        </a:spcAft>
                      </a:pPr>
                      <a:r>
                        <a:rPr lang="en-US" sz="1200">
                          <a:solidFill>
                            <a:srgbClr val="000000"/>
                          </a:solidFill>
                          <a:latin typeface="+mj-lt"/>
                          <a:ea typeface="Calibri"/>
                          <a:cs typeface="Times New Roman"/>
                        </a:rPr>
                        <a:t>20</a:t>
                      </a:r>
                      <a:r>
                        <a:rPr lang="en-US" sz="1200" baseline="30000">
                          <a:solidFill>
                            <a:srgbClr val="000000"/>
                          </a:solidFill>
                          <a:latin typeface="+mj-lt"/>
                          <a:ea typeface="Calibri"/>
                          <a:cs typeface="Times New Roman"/>
                        </a:rPr>
                        <a:t>th</a:t>
                      </a:r>
                      <a:r>
                        <a:rPr lang="en-US"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a:solidFill>
                            <a:srgbClr val="000000"/>
                          </a:solidFill>
                          <a:latin typeface="+mj-lt"/>
                          <a:ea typeface="Calibri"/>
                          <a:cs typeface="Times New Roman"/>
                        </a:rPr>
                        <a:t>40%</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40%</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1" name="Table 20"/>
          <p:cNvGraphicFramePr>
            <a:graphicFrameLocks noGrp="1"/>
          </p:cNvGraphicFramePr>
          <p:nvPr/>
        </p:nvGraphicFramePr>
        <p:xfrm>
          <a:off x="609597" y="3543300"/>
          <a:ext cx="8153403" cy="1645920"/>
        </p:xfrm>
        <a:graphic>
          <a:graphicData uri="http://schemas.openxmlformats.org/drawingml/2006/table">
            <a:tbl>
              <a:tblPr/>
              <a:tblGrid>
                <a:gridCol w="1186672">
                  <a:extLst>
                    <a:ext uri="{9D8B030D-6E8A-4147-A177-3AD203B41FA5}">
                      <a16:colId xmlns:a16="http://schemas.microsoft.com/office/drawing/2014/main" val="20000"/>
                    </a:ext>
                  </a:extLst>
                </a:gridCol>
                <a:gridCol w="1186671">
                  <a:extLst>
                    <a:ext uri="{9D8B030D-6E8A-4147-A177-3AD203B41FA5}">
                      <a16:colId xmlns:a16="http://schemas.microsoft.com/office/drawing/2014/main" val="20001"/>
                    </a:ext>
                  </a:extLst>
                </a:gridCol>
                <a:gridCol w="1156012">
                  <a:extLst>
                    <a:ext uri="{9D8B030D-6E8A-4147-A177-3AD203B41FA5}">
                      <a16:colId xmlns:a16="http://schemas.microsoft.com/office/drawing/2014/main" val="20002"/>
                    </a:ext>
                  </a:extLst>
                </a:gridCol>
                <a:gridCol w="1156012">
                  <a:extLst>
                    <a:ext uri="{9D8B030D-6E8A-4147-A177-3AD203B41FA5}">
                      <a16:colId xmlns:a16="http://schemas.microsoft.com/office/drawing/2014/main" val="20003"/>
                    </a:ext>
                  </a:extLst>
                </a:gridCol>
                <a:gridCol w="1156012">
                  <a:extLst>
                    <a:ext uri="{9D8B030D-6E8A-4147-A177-3AD203B41FA5}">
                      <a16:colId xmlns:a16="http://schemas.microsoft.com/office/drawing/2014/main" val="20004"/>
                    </a:ext>
                  </a:extLst>
                </a:gridCol>
                <a:gridCol w="1156012">
                  <a:extLst>
                    <a:ext uri="{9D8B030D-6E8A-4147-A177-3AD203B41FA5}">
                      <a16:colId xmlns:a16="http://schemas.microsoft.com/office/drawing/2014/main" val="20005"/>
                    </a:ext>
                  </a:extLst>
                </a:gridCol>
                <a:gridCol w="1156012">
                  <a:extLst>
                    <a:ext uri="{9D8B030D-6E8A-4147-A177-3AD203B41FA5}">
                      <a16:colId xmlns:a16="http://schemas.microsoft.com/office/drawing/2014/main" val="20006"/>
                    </a:ext>
                  </a:extLst>
                </a:gridCol>
              </a:tblGrid>
              <a:tr h="252325">
                <a:tc rowSpan="2">
                  <a:txBody>
                    <a:bodyPr/>
                    <a:lstStyle/>
                    <a:p>
                      <a:pPr algn="ctr">
                        <a:spcAft>
                          <a:spcPts val="0"/>
                        </a:spcAft>
                      </a:pPr>
                      <a:r>
                        <a:rPr lang="en-US" sz="1200" dirty="0">
                          <a:solidFill>
                            <a:srgbClr val="000000"/>
                          </a:solidFill>
                          <a:latin typeface="+mj-lt"/>
                          <a:ea typeface="Calibri"/>
                          <a:cs typeface="Times New Roman"/>
                        </a:rPr>
                        <a:t>Year when </a:t>
                      </a:r>
                      <a:endParaRPr lang="en-IN" sz="16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Guaranteed</a:t>
                      </a:r>
                      <a:endParaRPr lang="en-IN" sz="16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Survival  Benefit is due</a:t>
                      </a:r>
                      <a:endParaRPr lang="en-IN" sz="160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US" sz="1200" dirty="0">
                          <a:solidFill>
                            <a:srgbClr val="000000"/>
                          </a:solidFill>
                          <a:latin typeface="+mj-lt"/>
                          <a:ea typeface="Calibri"/>
                          <a:cs typeface="Times New Roman"/>
                        </a:rPr>
                        <a:t>Guaranteed</a:t>
                      </a:r>
                      <a:endParaRPr lang="en-IN" sz="16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Survival Benefit </a:t>
                      </a:r>
                      <a:endParaRPr lang="en-IN" sz="1600" dirty="0">
                        <a:latin typeface="+mj-lt"/>
                        <a:ea typeface="Calibri"/>
                        <a:cs typeface="Times New Roman"/>
                      </a:endParaRPr>
                    </a:p>
                    <a:p>
                      <a:pPr algn="ctr">
                        <a:spcAft>
                          <a:spcPts val="0"/>
                        </a:spcAft>
                      </a:pPr>
                      <a:r>
                        <a:rPr lang="en-US" sz="1200" dirty="0">
                          <a:solidFill>
                            <a:srgbClr val="000000"/>
                          </a:solidFill>
                          <a:latin typeface="+mj-lt"/>
                          <a:ea typeface="Calibri"/>
                          <a:cs typeface="Times New Roman"/>
                        </a:rPr>
                        <a:t>(% of SA)</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spcAft>
                          <a:spcPts val="0"/>
                        </a:spcAft>
                      </a:pPr>
                      <a:r>
                        <a:rPr lang="en-US" sz="1200" dirty="0">
                          <a:solidFill>
                            <a:srgbClr val="000000"/>
                          </a:solidFill>
                          <a:latin typeface="+mj-lt"/>
                          <a:ea typeface="Calibri"/>
                          <a:cs typeface="Times New Roman"/>
                        </a:rPr>
                        <a:t>Year till the Guaranteed Survival Benefit is deferred/Enhanced Guaranteed Survival Benefit</a:t>
                      </a:r>
                      <a:endParaRPr lang="en-IN" sz="1600" dirty="0">
                        <a:latin typeface="+mj-lt"/>
                        <a:ea typeface="Calibri"/>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413155">
                <a:tc vMerge="1">
                  <a:txBody>
                    <a:bodyPr/>
                    <a:lstStyle/>
                    <a:p>
                      <a:endParaRPr lang="en-IN"/>
                    </a:p>
                  </a:txBody>
                  <a:tcPr/>
                </a:tc>
                <a:tc vMerge="1">
                  <a:txBody>
                    <a:bodyPr/>
                    <a:lstStyle/>
                    <a:p>
                      <a:endParaRPr lang="en-IN"/>
                    </a:p>
                  </a:txBody>
                  <a:tcPr/>
                </a:tc>
                <a:tc>
                  <a:txBody>
                    <a:bodyPr/>
                    <a:lstStyle/>
                    <a:p>
                      <a:pPr algn="ctr">
                        <a:spcAft>
                          <a:spcPts val="0"/>
                        </a:spcAft>
                      </a:pPr>
                      <a:r>
                        <a:rPr lang="en-GB" sz="1200" dirty="0">
                          <a:solidFill>
                            <a:srgbClr val="000000"/>
                          </a:solidFill>
                          <a:latin typeface="+mj-lt"/>
                          <a:ea typeface="Calibri"/>
                          <a:cs typeface="Times New Roman"/>
                        </a:rPr>
                        <a:t>5</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dirty="0">
                          <a:solidFill>
                            <a:srgbClr val="000000"/>
                          </a:solidFill>
                          <a:latin typeface="+mj-lt"/>
                          <a:ea typeface="Calibri"/>
                          <a:cs typeface="Times New Roman"/>
                        </a:rPr>
                        <a:t>10</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dirty="0">
                          <a:solidFill>
                            <a:srgbClr val="000000"/>
                          </a:solidFill>
                          <a:latin typeface="+mj-lt"/>
                          <a:ea typeface="Calibri"/>
                          <a:cs typeface="Times New Roman"/>
                        </a:rPr>
                        <a:t>15</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dirty="0">
                          <a:solidFill>
                            <a:srgbClr val="000000"/>
                          </a:solidFill>
                          <a:latin typeface="+mj-lt"/>
                          <a:ea typeface="Calibri"/>
                          <a:cs typeface="Times New Roman"/>
                        </a:rPr>
                        <a:t>20</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200" dirty="0">
                          <a:solidFill>
                            <a:srgbClr val="000000"/>
                          </a:solidFill>
                          <a:latin typeface="+mj-lt"/>
                          <a:ea typeface="Calibri"/>
                          <a:cs typeface="Times New Roman"/>
                        </a:rPr>
                        <a:t>25</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6370">
                <a:tc>
                  <a:txBody>
                    <a:bodyPr/>
                    <a:lstStyle/>
                    <a:p>
                      <a:pPr algn="ctr">
                        <a:spcAft>
                          <a:spcPts val="0"/>
                        </a:spcAft>
                      </a:pPr>
                      <a:r>
                        <a:rPr lang="en-GB" sz="1200" dirty="0">
                          <a:solidFill>
                            <a:srgbClr val="000000"/>
                          </a:solidFill>
                          <a:latin typeface="+mj-lt"/>
                          <a:ea typeface="Calibri"/>
                          <a:cs typeface="Times New Roman"/>
                        </a:rPr>
                        <a:t>5</a:t>
                      </a:r>
                      <a:r>
                        <a:rPr lang="en-GB" sz="1200" baseline="30000" dirty="0">
                          <a:solidFill>
                            <a:srgbClr val="000000"/>
                          </a:solidFill>
                          <a:latin typeface="+mj-lt"/>
                          <a:ea typeface="Calibri"/>
                          <a:cs typeface="Times New Roman"/>
                        </a:rPr>
                        <a:t>th</a:t>
                      </a:r>
                      <a:r>
                        <a:rPr lang="en-GB" sz="1200" dirty="0">
                          <a:solidFill>
                            <a:srgbClr val="000000"/>
                          </a:solidFill>
                          <a:latin typeface="+mj-lt"/>
                          <a:ea typeface="Calibri"/>
                          <a:cs typeface="Times New Roman"/>
                        </a:rPr>
                        <a:t> </a:t>
                      </a:r>
                      <a:endParaRPr lang="en-IN" sz="160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15%</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15%</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20%</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25%</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33%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43%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6370">
                <a:tc>
                  <a:txBody>
                    <a:bodyPr/>
                    <a:lstStyle/>
                    <a:p>
                      <a:pPr algn="ctr">
                        <a:spcAft>
                          <a:spcPts val="0"/>
                        </a:spcAft>
                      </a:pPr>
                      <a:r>
                        <a:rPr lang="en-GB" sz="1200">
                          <a:solidFill>
                            <a:srgbClr val="000000"/>
                          </a:solidFill>
                          <a:latin typeface="+mj-lt"/>
                          <a:ea typeface="Calibri"/>
                          <a:cs typeface="Times New Roman"/>
                        </a:rPr>
                        <a:t>10</a:t>
                      </a:r>
                      <a:r>
                        <a:rPr lang="en-GB" sz="1200" baseline="30000">
                          <a:solidFill>
                            <a:srgbClr val="000000"/>
                          </a:solidFill>
                          <a:latin typeface="+mj-lt"/>
                          <a:ea typeface="Calibri"/>
                          <a:cs typeface="Times New Roman"/>
                        </a:rPr>
                        <a:t>th</a:t>
                      </a:r>
                      <a:r>
                        <a:rPr lang="en-GB"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20%</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20%</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25%</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33%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43%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6370">
                <a:tc>
                  <a:txBody>
                    <a:bodyPr/>
                    <a:lstStyle/>
                    <a:p>
                      <a:pPr algn="ctr">
                        <a:spcAft>
                          <a:spcPts val="0"/>
                        </a:spcAft>
                      </a:pPr>
                      <a:r>
                        <a:rPr lang="en-GB" sz="1200">
                          <a:solidFill>
                            <a:srgbClr val="000000"/>
                          </a:solidFill>
                          <a:latin typeface="+mj-lt"/>
                          <a:ea typeface="Calibri"/>
                          <a:cs typeface="Times New Roman"/>
                        </a:rPr>
                        <a:t>15</a:t>
                      </a:r>
                      <a:r>
                        <a:rPr lang="en-GB" sz="1200" baseline="30000">
                          <a:solidFill>
                            <a:srgbClr val="000000"/>
                          </a:solidFill>
                          <a:latin typeface="+mj-lt"/>
                          <a:ea typeface="Calibri"/>
                          <a:cs typeface="Times New Roman"/>
                        </a:rPr>
                        <a:t>th</a:t>
                      </a:r>
                      <a:r>
                        <a:rPr lang="en-GB"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25%</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25%</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33%</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43%</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6370">
                <a:tc>
                  <a:txBody>
                    <a:bodyPr/>
                    <a:lstStyle/>
                    <a:p>
                      <a:pPr algn="ctr">
                        <a:spcAft>
                          <a:spcPts val="0"/>
                        </a:spcAft>
                      </a:pPr>
                      <a:r>
                        <a:rPr lang="en-GB" sz="1200">
                          <a:solidFill>
                            <a:srgbClr val="000000"/>
                          </a:solidFill>
                          <a:latin typeface="+mj-lt"/>
                          <a:ea typeface="Calibri"/>
                          <a:cs typeface="Times New Roman"/>
                        </a:rPr>
                        <a:t>20</a:t>
                      </a:r>
                      <a:r>
                        <a:rPr lang="en-GB" sz="1200" baseline="30000">
                          <a:solidFill>
                            <a:srgbClr val="000000"/>
                          </a:solidFill>
                          <a:latin typeface="+mj-lt"/>
                          <a:ea typeface="Calibri"/>
                          <a:cs typeface="Times New Roman"/>
                        </a:rPr>
                        <a:t>th</a:t>
                      </a:r>
                      <a:r>
                        <a:rPr lang="en-GB"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30%</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30%</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39%</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6370">
                <a:tc>
                  <a:txBody>
                    <a:bodyPr/>
                    <a:lstStyle/>
                    <a:p>
                      <a:pPr algn="ctr">
                        <a:spcAft>
                          <a:spcPts val="0"/>
                        </a:spcAft>
                      </a:pPr>
                      <a:r>
                        <a:rPr lang="en-GB" sz="1200">
                          <a:solidFill>
                            <a:srgbClr val="000000"/>
                          </a:solidFill>
                          <a:latin typeface="+mj-lt"/>
                          <a:ea typeface="Calibri"/>
                          <a:cs typeface="Times New Roman"/>
                        </a:rPr>
                        <a:t>25</a:t>
                      </a:r>
                      <a:r>
                        <a:rPr lang="en-GB" sz="1200" baseline="30000">
                          <a:solidFill>
                            <a:srgbClr val="000000"/>
                          </a:solidFill>
                          <a:latin typeface="+mj-lt"/>
                          <a:ea typeface="Calibri"/>
                          <a:cs typeface="Times New Roman"/>
                        </a:rPr>
                        <a:t>th</a:t>
                      </a:r>
                      <a:r>
                        <a:rPr lang="en-GB" sz="1200">
                          <a:solidFill>
                            <a:srgbClr val="000000"/>
                          </a:solidFill>
                          <a:latin typeface="+mj-lt"/>
                          <a:ea typeface="Calibri"/>
                          <a:cs typeface="Times New Roman"/>
                        </a:rPr>
                        <a:t> </a:t>
                      </a:r>
                      <a:endParaRPr lang="en-IN" sz="160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45%</a:t>
                      </a:r>
                      <a:endParaRPr lang="en-IN" sz="160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solidFill>
                            <a:srgbClr val="000000"/>
                          </a:solidFill>
                          <a:latin typeface="+mj-lt"/>
                          <a:ea typeface="Calibri"/>
                          <a:cs typeface="Times New Roman"/>
                        </a:rPr>
                        <a:t>NA</a:t>
                      </a:r>
                      <a:endParaRPr lang="en-IN" sz="160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dirty="0">
                          <a:solidFill>
                            <a:srgbClr val="000000"/>
                          </a:solidFill>
                          <a:latin typeface="+mj-lt"/>
                          <a:ea typeface="Calibri"/>
                          <a:cs typeface="Times New Roman"/>
                        </a:rPr>
                        <a:t>45%</a:t>
                      </a:r>
                      <a:endParaRPr lang="en-IN" sz="160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2" name="TextBox 21"/>
          <p:cNvSpPr txBox="1"/>
          <p:nvPr/>
        </p:nvSpPr>
        <p:spPr>
          <a:xfrm>
            <a:off x="237187" y="1676400"/>
            <a:ext cx="369332" cy="1508760"/>
          </a:xfrm>
          <a:prstGeom prst="rect">
            <a:avLst/>
          </a:prstGeom>
          <a:noFill/>
        </p:spPr>
        <p:txBody>
          <a:bodyPr vert="vert270" wrap="square" rtlCol="0">
            <a:spAutoFit/>
          </a:bodyPr>
          <a:lstStyle/>
          <a:p>
            <a:r>
              <a:rPr lang="en-US" sz="1200" b="1" dirty="0">
                <a:solidFill>
                  <a:srgbClr val="000000"/>
                </a:solidFill>
                <a:latin typeface="+mj-lt"/>
                <a:ea typeface="Calibri"/>
                <a:cs typeface="Times New Roman"/>
              </a:rPr>
              <a:t>10 PPT / 20 Term</a:t>
            </a:r>
            <a:endParaRPr lang="en-IN" sz="1200" dirty="0">
              <a:latin typeface="+mj-lt"/>
            </a:endParaRPr>
          </a:p>
        </p:txBody>
      </p:sp>
      <p:sp>
        <p:nvSpPr>
          <p:cNvPr id="23" name="TextBox 22"/>
          <p:cNvSpPr txBox="1"/>
          <p:nvPr/>
        </p:nvSpPr>
        <p:spPr>
          <a:xfrm>
            <a:off x="237187" y="3672840"/>
            <a:ext cx="369332" cy="1508760"/>
          </a:xfrm>
          <a:prstGeom prst="rect">
            <a:avLst/>
          </a:prstGeom>
          <a:noFill/>
        </p:spPr>
        <p:txBody>
          <a:bodyPr vert="vert270" wrap="square" rtlCol="0">
            <a:spAutoFit/>
          </a:bodyPr>
          <a:lstStyle/>
          <a:p>
            <a:r>
              <a:rPr lang="en-US" sz="1200" b="1" dirty="0">
                <a:solidFill>
                  <a:srgbClr val="000000"/>
                </a:solidFill>
                <a:latin typeface="+mj-lt"/>
                <a:ea typeface="Calibri"/>
                <a:cs typeface="Times New Roman"/>
              </a:rPr>
              <a:t>12 PPT / 25 Term</a:t>
            </a:r>
            <a:endParaRPr lang="en-IN" sz="1200" dirty="0">
              <a:latin typeface="+mj-lt"/>
            </a:endParaRPr>
          </a:p>
        </p:txBody>
      </p:sp>
      <p:sp>
        <p:nvSpPr>
          <p:cNvPr id="31" name="Content Placeholder 30">
            <a:extLst>
              <a:ext uri="{FF2B5EF4-FFF2-40B4-BE49-F238E27FC236}">
                <a16:creationId xmlns:a16="http://schemas.microsoft.com/office/drawing/2014/main" id="{9F6DBBD0-01DC-4460-95F3-B9C326E61364}"/>
              </a:ext>
            </a:extLst>
          </p:cNvPr>
          <p:cNvSpPr>
            <a:spLocks noGrp="1"/>
          </p:cNvSpPr>
          <p:nvPr>
            <p:ph sz="quarter" idx="15"/>
          </p:nvPr>
        </p:nvSpPr>
        <p:spPr/>
        <p:txBody>
          <a:bodyPr/>
          <a:lstStyle/>
          <a:p>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979613" y="5334000"/>
            <a:ext cx="822325" cy="885825"/>
            <a:chOff x="706932" y="5575300"/>
            <a:chExt cx="822960" cy="886460"/>
          </a:xfrm>
        </p:grpSpPr>
        <p:sp>
          <p:nvSpPr>
            <p:cNvPr id="40" name="Oval 39">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9715"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 name="Group 41"/>
          <p:cNvGrpSpPr>
            <a:grpSpLocks/>
          </p:cNvGrpSpPr>
          <p:nvPr/>
        </p:nvGrpSpPr>
        <p:grpSpPr bwMode="auto">
          <a:xfrm>
            <a:off x="3021013" y="5397500"/>
            <a:ext cx="822325" cy="822325"/>
            <a:chOff x="1697532" y="5638800"/>
            <a:chExt cx="822960" cy="822960"/>
          </a:xfrm>
        </p:grpSpPr>
        <p:sp>
          <p:nvSpPr>
            <p:cNvPr id="43" name="Oval 42">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9713"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45"/>
          <p:cNvGrpSpPr>
            <a:grpSpLocks/>
          </p:cNvGrpSpPr>
          <p:nvPr/>
        </p:nvGrpSpPr>
        <p:grpSpPr bwMode="auto">
          <a:xfrm>
            <a:off x="4056063" y="5422900"/>
            <a:ext cx="823912" cy="822325"/>
            <a:chOff x="3602532" y="5638800"/>
            <a:chExt cx="822960" cy="822960"/>
          </a:xfrm>
        </p:grpSpPr>
        <p:sp>
          <p:nvSpPr>
            <p:cNvPr id="47" name="Oval 46">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29711"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5" name="Group 49"/>
          <p:cNvGrpSpPr>
            <a:grpSpLocks/>
          </p:cNvGrpSpPr>
          <p:nvPr/>
        </p:nvGrpSpPr>
        <p:grpSpPr bwMode="auto">
          <a:xfrm>
            <a:off x="6162675" y="5408613"/>
            <a:ext cx="822325" cy="823912"/>
            <a:chOff x="7482348" y="5625012"/>
            <a:chExt cx="822960" cy="822960"/>
          </a:xfrm>
        </p:grpSpPr>
        <p:sp>
          <p:nvSpPr>
            <p:cNvPr id="51" name="Oval 50">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9707"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6" name="Group 53"/>
          <p:cNvGrpSpPr>
            <a:grpSpLocks/>
          </p:cNvGrpSpPr>
          <p:nvPr/>
        </p:nvGrpSpPr>
        <p:grpSpPr bwMode="auto">
          <a:xfrm>
            <a:off x="5118100" y="5397500"/>
            <a:ext cx="822325" cy="822325"/>
            <a:chOff x="4572492" y="5654040"/>
            <a:chExt cx="822960" cy="822960"/>
          </a:xfrm>
        </p:grpSpPr>
        <p:sp>
          <p:nvSpPr>
            <p:cNvPr id="55" name="Oval 54">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9705"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20" name="TextBox 19"/>
          <p:cNvSpPr txBox="1"/>
          <p:nvPr/>
        </p:nvSpPr>
        <p:spPr>
          <a:xfrm>
            <a:off x="381000" y="1041400"/>
            <a:ext cx="8382000" cy="4101123"/>
          </a:xfrm>
          <a:prstGeom prst="rect">
            <a:avLst/>
          </a:prstGeom>
          <a:noFill/>
        </p:spPr>
        <p:txBody>
          <a:bodyPr wrap="square" rtlCol="0">
            <a:spAutoFit/>
          </a:bodyPr>
          <a:lstStyle/>
          <a:p>
            <a:r>
              <a:rPr lang="en-US" sz="1400" b="1" dirty="0">
                <a:solidFill>
                  <a:srgbClr val="8B3331"/>
                </a:solidFill>
              </a:rPr>
              <a:t>Death Benefit</a:t>
            </a:r>
          </a:p>
          <a:p>
            <a:pPr marL="395288" lvl="1" indent="-276225" algn="just">
              <a:spcBef>
                <a:spcPts val="0"/>
              </a:spcBef>
              <a:spcAft>
                <a:spcPts val="300"/>
              </a:spcAft>
              <a:buClr>
                <a:srgbClr val="8B3331"/>
              </a:buClr>
              <a:buFont typeface="Wingdings" pitchFamily="2" charset="2"/>
              <a:buNone/>
              <a:defRPr/>
            </a:pPr>
            <a:r>
              <a:rPr lang="en-US" sz="1400" dirty="0">
                <a:solidFill>
                  <a:srgbClr val="000000"/>
                </a:solidFill>
                <a:latin typeface="Arial" charset="0"/>
              </a:rPr>
              <a:t>In case of unfortunate death of life assured, nominee will get:</a:t>
            </a:r>
            <a:endParaRPr lang="en-IN" sz="1400" dirty="0">
              <a:solidFill>
                <a:srgbClr val="000000"/>
              </a:solidFill>
              <a:latin typeface="Arial" charset="0"/>
            </a:endParaRPr>
          </a:p>
          <a:p>
            <a:pPr marL="395288" lvl="1" indent="-276225" algn="just">
              <a:spcBef>
                <a:spcPts val="0"/>
              </a:spcBef>
              <a:spcAft>
                <a:spcPts val="300"/>
              </a:spcAft>
              <a:buClr>
                <a:srgbClr val="8B3331"/>
              </a:buClr>
              <a:buFont typeface="Wingdings" pitchFamily="2" charset="2"/>
              <a:buChar char="q"/>
              <a:defRPr/>
            </a:pPr>
            <a:r>
              <a:rPr lang="en-IN" sz="1400" dirty="0">
                <a:solidFill>
                  <a:srgbClr val="000000"/>
                </a:solidFill>
                <a:latin typeface="Arial" charset="0"/>
              </a:rPr>
              <a:t>Sum Assured on Death; </a:t>
            </a:r>
            <a:r>
              <a:rPr lang="en-IN" sz="1400" i="1" dirty="0">
                <a:solidFill>
                  <a:srgbClr val="8B3331"/>
                </a:solidFill>
                <a:latin typeface="Arial" charset="0"/>
              </a:rPr>
              <a:t>plus</a:t>
            </a:r>
          </a:p>
          <a:p>
            <a:pPr marL="395288" lvl="1" indent="-276225" algn="just">
              <a:spcBef>
                <a:spcPts val="0"/>
              </a:spcBef>
              <a:spcAft>
                <a:spcPts val="300"/>
              </a:spcAft>
              <a:buClr>
                <a:srgbClr val="8B3331"/>
              </a:buClr>
              <a:buFont typeface="Wingdings" pitchFamily="2" charset="2"/>
              <a:buChar char="q"/>
              <a:defRPr/>
            </a:pPr>
            <a:r>
              <a:rPr lang="en-IN" sz="1400" dirty="0">
                <a:solidFill>
                  <a:srgbClr val="000000"/>
                </a:solidFill>
                <a:latin typeface="Arial" charset="0"/>
              </a:rPr>
              <a:t>Accrued Bonuses as of date of death; </a:t>
            </a:r>
            <a:r>
              <a:rPr lang="en-IN" sz="1400" i="1" dirty="0">
                <a:solidFill>
                  <a:srgbClr val="8B3331"/>
                </a:solidFill>
                <a:latin typeface="Arial" charset="0"/>
              </a:rPr>
              <a:t>plus</a:t>
            </a:r>
            <a:r>
              <a:rPr lang="en-IN" sz="1400" dirty="0">
                <a:solidFill>
                  <a:srgbClr val="000000"/>
                </a:solidFill>
                <a:latin typeface="Arial" charset="0"/>
              </a:rPr>
              <a:t> </a:t>
            </a:r>
          </a:p>
          <a:p>
            <a:pPr marL="395288" lvl="1" indent="-276225" algn="just">
              <a:spcBef>
                <a:spcPts val="0"/>
              </a:spcBef>
              <a:spcAft>
                <a:spcPts val="300"/>
              </a:spcAft>
              <a:buClr>
                <a:srgbClr val="8B3331"/>
              </a:buClr>
              <a:buFont typeface="Wingdings" pitchFamily="2" charset="2"/>
              <a:buChar char="q"/>
              <a:defRPr/>
            </a:pPr>
            <a:r>
              <a:rPr lang="en-IN" sz="1400" dirty="0">
                <a:solidFill>
                  <a:srgbClr val="000000"/>
                </a:solidFill>
                <a:latin typeface="Arial" charset="0"/>
              </a:rPr>
              <a:t>Terminal Bonus, if any </a:t>
            </a:r>
          </a:p>
          <a:p>
            <a:pPr marL="395288" lvl="1" indent="-276225" algn="just" defTabSz="913529">
              <a:spcAft>
                <a:spcPts val="300"/>
              </a:spcAft>
              <a:buClr>
                <a:srgbClr val="8B3331"/>
              </a:buClr>
              <a:defRPr/>
            </a:pPr>
            <a:r>
              <a:rPr lang="en-US" sz="1400" dirty="0">
                <a:solidFill>
                  <a:srgbClr val="000000"/>
                </a:solidFill>
                <a:latin typeface="Arial" charset="0"/>
              </a:rPr>
              <a:t>In addition, the deferred Guaranteed Survival Benefit will be paid, if opted for.</a:t>
            </a:r>
            <a:endParaRPr lang="en-IN" sz="1400" dirty="0">
              <a:solidFill>
                <a:srgbClr val="000000"/>
              </a:solidFill>
              <a:latin typeface="Arial" charset="0"/>
            </a:endParaRPr>
          </a:p>
          <a:p>
            <a:pPr marL="395288" lvl="1" indent="-276225" algn="just">
              <a:spcBef>
                <a:spcPts val="0"/>
              </a:spcBef>
              <a:spcAft>
                <a:spcPts val="300"/>
              </a:spcAft>
              <a:buClr>
                <a:srgbClr val="8B3331"/>
              </a:buClr>
              <a:buFont typeface="Wingdings" pitchFamily="2" charset="2"/>
              <a:buNone/>
              <a:defRPr/>
            </a:pPr>
            <a:endParaRPr lang="en-IN" sz="100" dirty="0">
              <a:solidFill>
                <a:srgbClr val="000000"/>
              </a:solidFill>
              <a:latin typeface="Arial" charset="0"/>
            </a:endParaRPr>
          </a:p>
          <a:p>
            <a:pPr marL="117475" lvl="1" indent="1588" algn="just">
              <a:spcBef>
                <a:spcPts val="0"/>
              </a:spcBef>
              <a:spcAft>
                <a:spcPts val="300"/>
              </a:spcAft>
              <a:buClr>
                <a:srgbClr val="8B3331"/>
              </a:buClr>
              <a:buFont typeface="Wingdings" pitchFamily="2" charset="2"/>
              <a:buNone/>
              <a:defRPr/>
            </a:pPr>
            <a:r>
              <a:rPr lang="en-US" sz="1400" dirty="0">
                <a:solidFill>
                  <a:srgbClr val="000000"/>
                </a:solidFill>
                <a:latin typeface="Arial" charset="0"/>
              </a:rPr>
              <a:t>Sum Assured on Death is higher of:</a:t>
            </a:r>
          </a:p>
          <a:p>
            <a:pPr marL="852049" lvl="2" indent="-276225" algn="just" defTabSz="913529">
              <a:spcAft>
                <a:spcPts val="300"/>
              </a:spcAft>
              <a:buClr>
                <a:srgbClr val="8B3331"/>
              </a:buClr>
              <a:buFont typeface="Wingdings" pitchFamily="2" charset="2"/>
              <a:buChar char="§"/>
              <a:defRPr/>
            </a:pPr>
            <a:r>
              <a:rPr lang="en-US" sz="1400" dirty="0">
                <a:solidFill>
                  <a:srgbClr val="000000"/>
                </a:solidFill>
                <a:latin typeface="Arial" charset="0"/>
              </a:rPr>
              <a:t>Sum Assured chosen at inception irrespective of any survival benefits paid or </a:t>
            </a:r>
          </a:p>
          <a:p>
            <a:pPr marL="852049" lvl="2" indent="-276225" algn="just" defTabSz="913529">
              <a:spcAft>
                <a:spcPts val="300"/>
              </a:spcAft>
              <a:buClr>
                <a:srgbClr val="8B3331"/>
              </a:buClr>
              <a:buFont typeface="Wingdings" pitchFamily="2" charset="2"/>
              <a:buChar char="§"/>
              <a:defRPr/>
            </a:pPr>
            <a:r>
              <a:rPr lang="en-US" sz="1400" dirty="0">
                <a:solidFill>
                  <a:srgbClr val="000000"/>
                </a:solidFill>
              </a:rPr>
              <a:t>Sum Assured on Maturity or</a:t>
            </a:r>
            <a:endParaRPr lang="en-US" sz="1400" dirty="0">
              <a:solidFill>
                <a:srgbClr val="000000"/>
              </a:solidFill>
              <a:latin typeface="Arial" charset="0"/>
            </a:endParaRPr>
          </a:p>
          <a:p>
            <a:pPr marL="852049" lvl="2" indent="-276225" algn="just">
              <a:spcBef>
                <a:spcPts val="0"/>
              </a:spcBef>
              <a:spcAft>
                <a:spcPts val="300"/>
              </a:spcAft>
              <a:buClr>
                <a:srgbClr val="8B3331"/>
              </a:buClr>
              <a:buFont typeface="Wingdings" pitchFamily="2" charset="2"/>
              <a:buChar char="§"/>
              <a:defRPr/>
            </a:pPr>
            <a:r>
              <a:rPr lang="en-US" sz="1400" dirty="0">
                <a:solidFill>
                  <a:srgbClr val="000000"/>
                </a:solidFill>
                <a:latin typeface="Arial" charset="0"/>
              </a:rPr>
              <a:t>10 times the Annualized premium payable. </a:t>
            </a:r>
          </a:p>
          <a:p>
            <a:pPr marL="117475" lvl="1" indent="1588" algn="just">
              <a:spcBef>
                <a:spcPts val="0"/>
              </a:spcBef>
              <a:spcAft>
                <a:spcPts val="300"/>
              </a:spcAft>
              <a:buClr>
                <a:srgbClr val="8B3331"/>
              </a:buClr>
              <a:buFont typeface="Wingdings" pitchFamily="2" charset="2"/>
              <a:buNone/>
              <a:tabLst>
                <a:tab pos="117475" algn="l"/>
              </a:tabLst>
              <a:defRPr/>
            </a:pPr>
            <a:endParaRPr lang="en-IN" sz="1400" dirty="0">
              <a:solidFill>
                <a:srgbClr val="000000"/>
              </a:solidFill>
              <a:latin typeface="Arial" charset="0"/>
            </a:endParaRPr>
          </a:p>
          <a:p>
            <a:pPr marL="117475" lvl="1" indent="1588" algn="just">
              <a:spcBef>
                <a:spcPts val="0"/>
              </a:spcBef>
              <a:spcAft>
                <a:spcPts val="300"/>
              </a:spcAft>
              <a:buClr>
                <a:srgbClr val="8B3331"/>
              </a:buClr>
              <a:buFont typeface="Wingdings" pitchFamily="2" charset="2"/>
              <a:buNone/>
              <a:tabLst>
                <a:tab pos="117475" algn="l"/>
              </a:tabLst>
              <a:defRPr/>
            </a:pPr>
            <a:r>
              <a:rPr lang="en-IN" sz="1400" dirty="0">
                <a:solidFill>
                  <a:srgbClr val="000000"/>
                </a:solidFill>
                <a:latin typeface="Arial" charset="0"/>
              </a:rPr>
              <a:t>Death benefit will be subject to minimum 105% of </a:t>
            </a:r>
            <a:r>
              <a:rPr lang="en-IN" sz="1400" dirty="0">
                <a:solidFill>
                  <a:srgbClr val="000000"/>
                </a:solidFill>
              </a:rPr>
              <a:t>T</a:t>
            </a:r>
            <a:r>
              <a:rPr lang="en-IN" sz="1400" dirty="0">
                <a:solidFill>
                  <a:srgbClr val="000000"/>
                </a:solidFill>
                <a:latin typeface="Arial" charset="0"/>
              </a:rPr>
              <a:t>otal Premiums paid to date.</a:t>
            </a:r>
            <a:endParaRPr lang="en-IN" sz="1200" dirty="0">
              <a:solidFill>
                <a:srgbClr val="000000"/>
              </a:solidFill>
              <a:latin typeface="Arial" charset="0"/>
            </a:endParaRPr>
          </a:p>
          <a:p>
            <a:pPr marL="117475" lvl="1" indent="1588" algn="just">
              <a:spcBef>
                <a:spcPts val="0"/>
              </a:spcBef>
              <a:spcAft>
                <a:spcPts val="300"/>
              </a:spcAft>
              <a:buClr>
                <a:srgbClr val="8B3331"/>
              </a:buClr>
              <a:buFont typeface="Wingdings" pitchFamily="2" charset="2"/>
              <a:buNone/>
              <a:tabLst>
                <a:tab pos="117475" algn="l"/>
              </a:tabLst>
              <a:defRPr/>
            </a:pPr>
            <a:endParaRPr lang="en-IN" sz="1200" dirty="0">
              <a:solidFill>
                <a:srgbClr val="000000"/>
              </a:solidFill>
              <a:latin typeface="Arial" charset="0"/>
            </a:endParaRPr>
          </a:p>
          <a:p>
            <a:pPr marL="117475" lvl="1" indent="1588" algn="just">
              <a:spcBef>
                <a:spcPts val="0"/>
              </a:spcBef>
              <a:spcAft>
                <a:spcPts val="300"/>
              </a:spcAft>
              <a:buClr>
                <a:srgbClr val="8B3331"/>
              </a:buClr>
              <a:buFont typeface="Wingdings" pitchFamily="2" charset="2"/>
              <a:buNone/>
              <a:tabLst>
                <a:tab pos="117475" algn="l"/>
              </a:tabLst>
              <a:defRPr/>
            </a:pPr>
            <a:r>
              <a:rPr lang="en-IN" sz="1400" b="1" dirty="0">
                <a:solidFill>
                  <a:srgbClr val="8B3331"/>
                </a:solidFill>
              </a:rPr>
              <a:t>Maturity Benefit</a:t>
            </a:r>
          </a:p>
          <a:p>
            <a:pPr marL="395288" lvl="1" indent="-276225" algn="just" defTabSz="913529">
              <a:spcAft>
                <a:spcPts val="300"/>
              </a:spcAft>
              <a:buClr>
                <a:srgbClr val="8B3331"/>
              </a:buClr>
              <a:buFont typeface="Wingdings" pitchFamily="2" charset="2"/>
              <a:buChar char="q"/>
              <a:defRPr/>
            </a:pPr>
            <a:r>
              <a:rPr lang="en-IN" sz="1400" dirty="0">
                <a:solidFill>
                  <a:srgbClr val="000000"/>
                </a:solidFill>
                <a:latin typeface="Arial" charset="0"/>
              </a:rPr>
              <a:t>Accrued Bonuses till date;  </a:t>
            </a:r>
            <a:r>
              <a:rPr lang="en-IN" sz="1400" i="1" dirty="0">
                <a:solidFill>
                  <a:srgbClr val="8B3331"/>
                </a:solidFill>
                <a:latin typeface="Arial" charset="0"/>
              </a:rPr>
              <a:t>plus</a:t>
            </a:r>
          </a:p>
          <a:p>
            <a:pPr marL="395288" lvl="1" indent="-276225" algn="just" defTabSz="913529">
              <a:spcAft>
                <a:spcPts val="300"/>
              </a:spcAft>
              <a:buClr>
                <a:srgbClr val="8B3331"/>
              </a:buClr>
              <a:buFont typeface="Wingdings" pitchFamily="2" charset="2"/>
              <a:buChar char="q"/>
              <a:defRPr/>
            </a:pPr>
            <a:r>
              <a:rPr lang="en-IN" sz="1400" dirty="0">
                <a:solidFill>
                  <a:srgbClr val="000000"/>
                </a:solidFill>
                <a:latin typeface="Arial" charset="0"/>
              </a:rPr>
              <a:t>Terminal Bonus (if any)</a:t>
            </a:r>
            <a:endParaRPr lang="en-US" sz="1400" dirty="0"/>
          </a:p>
        </p:txBody>
      </p:sp>
      <p:sp>
        <p:nvSpPr>
          <p:cNvPr id="16" name="Content Placeholder 15">
            <a:extLst>
              <a:ext uri="{FF2B5EF4-FFF2-40B4-BE49-F238E27FC236}">
                <a16:creationId xmlns:a16="http://schemas.microsoft.com/office/drawing/2014/main" id="{B5035247-F2BF-453B-B9DA-17A4257F7C62}"/>
              </a:ext>
            </a:extLst>
          </p:cNvPr>
          <p:cNvSpPr>
            <a:spLocks noGrp="1"/>
          </p:cNvSpPr>
          <p:nvPr>
            <p:ph sz="quarter" idx="15"/>
          </p:nvPr>
        </p:nvSpPr>
        <p:spPr/>
        <p:txBody>
          <a:bodyPr/>
          <a:lstStyle/>
          <a:p>
            <a:endParaRPr lang="en-IN"/>
          </a:p>
        </p:txBody>
      </p:sp>
    </p:spTree>
    <p:extLst>
      <p:ext uri="{BB962C8B-B14F-4D97-AF65-F5344CB8AC3E}">
        <p14:creationId xmlns:p14="http://schemas.microsoft.com/office/powerpoint/2010/main" val="30168605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979613" y="5410200"/>
            <a:ext cx="822325" cy="885825"/>
            <a:chOff x="706932" y="5575300"/>
            <a:chExt cx="822960" cy="886460"/>
          </a:xfrm>
        </p:grpSpPr>
        <p:sp>
          <p:nvSpPr>
            <p:cNvPr id="41" name="Oval 40">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1936"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 name="Group 42"/>
          <p:cNvGrpSpPr>
            <a:grpSpLocks/>
          </p:cNvGrpSpPr>
          <p:nvPr/>
        </p:nvGrpSpPr>
        <p:grpSpPr bwMode="auto">
          <a:xfrm>
            <a:off x="3021013" y="5473700"/>
            <a:ext cx="822325" cy="822325"/>
            <a:chOff x="1697532" y="5638800"/>
            <a:chExt cx="822960" cy="822960"/>
          </a:xfrm>
        </p:grpSpPr>
        <p:sp>
          <p:nvSpPr>
            <p:cNvPr id="44" name="Oval 43">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1934"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46"/>
          <p:cNvGrpSpPr>
            <a:grpSpLocks/>
          </p:cNvGrpSpPr>
          <p:nvPr/>
        </p:nvGrpSpPr>
        <p:grpSpPr bwMode="auto">
          <a:xfrm>
            <a:off x="4056063" y="5499100"/>
            <a:ext cx="823912" cy="822325"/>
            <a:chOff x="3602532" y="5638800"/>
            <a:chExt cx="822960" cy="822960"/>
          </a:xfrm>
        </p:grpSpPr>
        <p:sp>
          <p:nvSpPr>
            <p:cNvPr id="48" name="Oval 47">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1932" name="Picture 6">
              <a:hlinkClick r:id="rId6" action="ppaction://hlinksldjump"/>
            </p:cNvPr>
            <p:cNvPicPr>
              <a:picLocks noChangeAspect="1" noChangeArrowheads="1"/>
            </p:cNvPicPr>
            <p:nvPr/>
          </p:nvPicPr>
          <p:blipFill>
            <a:blip r:embed="rId7" cstate="print"/>
            <a:srcRect/>
            <a:stretch>
              <a:fillRect/>
            </a:stretch>
          </p:blipFill>
          <p:spPr bwMode="auto">
            <a:xfrm>
              <a:off x="3609975" y="5670550"/>
              <a:ext cx="774700" cy="755650"/>
            </a:xfrm>
            <a:prstGeom prst="rect">
              <a:avLst/>
            </a:prstGeom>
            <a:noFill/>
            <a:ln w="9525">
              <a:noFill/>
              <a:miter lim="800000"/>
              <a:headEnd/>
              <a:tailEnd/>
            </a:ln>
          </p:spPr>
        </p:pic>
      </p:grpSp>
      <p:grpSp>
        <p:nvGrpSpPr>
          <p:cNvPr id="5" name="Group 50"/>
          <p:cNvGrpSpPr>
            <a:grpSpLocks/>
          </p:cNvGrpSpPr>
          <p:nvPr/>
        </p:nvGrpSpPr>
        <p:grpSpPr bwMode="auto">
          <a:xfrm>
            <a:off x="6162675" y="5484813"/>
            <a:ext cx="822325" cy="823912"/>
            <a:chOff x="7482348" y="5625012"/>
            <a:chExt cx="822960" cy="822960"/>
          </a:xfrm>
        </p:grpSpPr>
        <p:sp>
          <p:nvSpPr>
            <p:cNvPr id="53" name="Oval 52">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1930"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6" name="Group 55"/>
          <p:cNvGrpSpPr>
            <a:grpSpLocks/>
          </p:cNvGrpSpPr>
          <p:nvPr/>
        </p:nvGrpSpPr>
        <p:grpSpPr bwMode="auto">
          <a:xfrm>
            <a:off x="5118100" y="5473700"/>
            <a:ext cx="822325" cy="822325"/>
            <a:chOff x="4572492" y="5654040"/>
            <a:chExt cx="822960" cy="822960"/>
          </a:xfrm>
        </p:grpSpPr>
        <p:sp>
          <p:nvSpPr>
            <p:cNvPr id="57" name="Oval 5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latin typeface="Times"/>
                <a:cs typeface="+mn-cs"/>
              </a:endParaRPr>
            </a:p>
          </p:txBody>
        </p:sp>
        <p:pic>
          <p:nvPicPr>
            <p:cNvPr id="31928"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20" name="Rectangle 19"/>
          <p:cNvSpPr/>
          <p:nvPr/>
        </p:nvSpPr>
        <p:spPr>
          <a:xfrm>
            <a:off x="381000" y="990600"/>
            <a:ext cx="8382000" cy="1654299"/>
          </a:xfrm>
          <a:prstGeom prst="rect">
            <a:avLst/>
          </a:prstGeom>
        </p:spPr>
        <p:txBody>
          <a:bodyPr wrap="square">
            <a:spAutoFit/>
          </a:bodyPr>
          <a:lstStyle/>
          <a:p>
            <a:r>
              <a:rPr lang="en-US" sz="1400" b="1" dirty="0">
                <a:solidFill>
                  <a:srgbClr val="8B3331"/>
                </a:solidFill>
              </a:rPr>
              <a:t>Surrender Benefit</a:t>
            </a:r>
          </a:p>
          <a:p>
            <a:pPr lvl="0">
              <a:spcBef>
                <a:spcPts val="0"/>
              </a:spcBef>
            </a:pPr>
            <a:r>
              <a:rPr lang="en-US" sz="1400" dirty="0">
                <a:solidFill>
                  <a:srgbClr val="000000"/>
                </a:solidFill>
              </a:rPr>
              <a:t>Policy acquires surrender value after all due premium for at least 2 full years are paid. Surrender benefit is higher of</a:t>
            </a:r>
          </a:p>
          <a:p>
            <a:pPr marL="406400" lvl="0" indent="-292100">
              <a:spcBef>
                <a:spcPts val="300"/>
              </a:spcBef>
              <a:buClr>
                <a:srgbClr val="8B3331"/>
              </a:buClr>
              <a:buFont typeface="Wingdings" pitchFamily="2" charset="2"/>
              <a:buChar char="q"/>
            </a:pPr>
            <a:r>
              <a:rPr lang="en-US" sz="1400" dirty="0">
                <a:solidFill>
                  <a:srgbClr val="000000"/>
                </a:solidFill>
              </a:rPr>
              <a:t>Guaranteed Surrender Value; </a:t>
            </a:r>
            <a:r>
              <a:rPr lang="en-US" sz="1400" b="1" dirty="0">
                <a:solidFill>
                  <a:srgbClr val="000000"/>
                </a:solidFill>
              </a:rPr>
              <a:t>or</a:t>
            </a:r>
          </a:p>
          <a:p>
            <a:pPr marL="406400" lvl="0" indent="-292100">
              <a:spcBef>
                <a:spcPts val="300"/>
              </a:spcBef>
              <a:buClr>
                <a:srgbClr val="8B3331"/>
              </a:buClr>
              <a:buFont typeface="Wingdings" pitchFamily="2" charset="2"/>
              <a:buChar char="q"/>
            </a:pPr>
            <a:r>
              <a:rPr lang="en-US" sz="1400" dirty="0">
                <a:solidFill>
                  <a:srgbClr val="000000"/>
                </a:solidFill>
              </a:rPr>
              <a:t>Special Surrender Value</a:t>
            </a:r>
          </a:p>
          <a:p>
            <a:pPr>
              <a:spcBef>
                <a:spcPts val="300"/>
              </a:spcBef>
              <a:buClr>
                <a:srgbClr val="C00000"/>
              </a:buClr>
            </a:pPr>
            <a:r>
              <a:rPr lang="en-US" sz="1200" i="1" dirty="0">
                <a:solidFill>
                  <a:srgbClr val="000000"/>
                </a:solidFill>
              </a:rPr>
              <a:t>where, Guaranteed Surrender Value is </a:t>
            </a:r>
            <a:r>
              <a:rPr lang="en-IN" sz="1200" i="1" dirty="0">
                <a:solidFill>
                  <a:srgbClr val="000000"/>
                </a:solidFill>
              </a:rPr>
              <a:t>a percentage of Total Premiums paid plus the surrender value of accrued regular bonuses less any survival benefit already paid or deferred.</a:t>
            </a:r>
            <a:endParaRPr lang="en-US" sz="1200" i="1" dirty="0"/>
          </a:p>
        </p:txBody>
      </p:sp>
      <p:sp>
        <p:nvSpPr>
          <p:cNvPr id="18" name="TextBox 17"/>
          <p:cNvSpPr txBox="1"/>
          <p:nvPr/>
        </p:nvSpPr>
        <p:spPr>
          <a:xfrm>
            <a:off x="381000" y="2639467"/>
            <a:ext cx="8305800" cy="2846933"/>
          </a:xfrm>
          <a:prstGeom prst="rect">
            <a:avLst/>
          </a:prstGeom>
          <a:noFill/>
        </p:spPr>
        <p:txBody>
          <a:bodyPr wrap="square" rtlCol="0">
            <a:spAutoFit/>
          </a:bodyPr>
          <a:lstStyle/>
          <a:p>
            <a:pPr marL="292100" lvl="0" indent="-292100" algn="just">
              <a:spcBef>
                <a:spcPts val="0"/>
              </a:spcBef>
              <a:buClr>
                <a:srgbClr val="C00000"/>
              </a:buClr>
            </a:pPr>
            <a:r>
              <a:rPr lang="en-US" sz="1400" b="1" dirty="0">
                <a:solidFill>
                  <a:srgbClr val="8B3331"/>
                </a:solidFill>
              </a:rPr>
              <a:t>Reduced Paid-up Benefits</a:t>
            </a:r>
          </a:p>
          <a:p>
            <a:pPr marL="406400" indent="-292100" algn="just">
              <a:spcBef>
                <a:spcPts val="0"/>
              </a:spcBef>
              <a:buClr>
                <a:srgbClr val="8B3331"/>
              </a:buClr>
              <a:buFont typeface="Wingdings" pitchFamily="2" charset="2"/>
              <a:buChar char="q"/>
            </a:pPr>
            <a:r>
              <a:rPr lang="en-US" sz="1400" dirty="0"/>
              <a:t>If premiums are not paid with in 30 days from date of premium due, the policy lapses </a:t>
            </a:r>
          </a:p>
          <a:p>
            <a:pPr marL="406400" indent="-292100" algn="just">
              <a:spcBef>
                <a:spcPts val="600"/>
              </a:spcBef>
              <a:buClr>
                <a:srgbClr val="8B3331"/>
              </a:buClr>
              <a:buFont typeface="Wingdings" pitchFamily="2" charset="2"/>
              <a:buChar char="q"/>
            </a:pPr>
            <a:r>
              <a:rPr lang="en-US" sz="1400" dirty="0"/>
              <a:t>Where premiums are paid for a minimum period of 2 full policy years – policy will be continued on Reduced Paid-Up basis</a:t>
            </a:r>
          </a:p>
          <a:p>
            <a:pPr marL="406400" indent="-292100" algn="just">
              <a:spcBef>
                <a:spcPts val="600"/>
              </a:spcBef>
              <a:buClr>
                <a:srgbClr val="8B3331"/>
              </a:buClr>
              <a:buFont typeface="Wingdings" pitchFamily="2" charset="2"/>
              <a:buChar char="q"/>
            </a:pPr>
            <a:r>
              <a:rPr lang="en-US" sz="1400" dirty="0">
                <a:solidFill>
                  <a:srgbClr val="000000"/>
                </a:solidFill>
              </a:rPr>
              <a:t>Guaranteed Survival Benefit cannot be deferred</a:t>
            </a:r>
          </a:p>
          <a:p>
            <a:pPr marL="406400" lvl="0" indent="-292100" algn="just">
              <a:spcBef>
                <a:spcPts val="300"/>
              </a:spcBef>
              <a:buClr>
                <a:srgbClr val="8B3331"/>
              </a:buClr>
              <a:buFont typeface="Wingdings" pitchFamily="2" charset="2"/>
              <a:buChar char="q"/>
            </a:pPr>
            <a:r>
              <a:rPr lang="en-US" sz="1400" dirty="0">
                <a:solidFill>
                  <a:srgbClr val="000000"/>
                </a:solidFill>
                <a:latin typeface="Arial"/>
              </a:rPr>
              <a:t>Sum Assured and Sum Assured on death shall be reduced in proportion to premiums paid to Total Premiums payable</a:t>
            </a:r>
          </a:p>
          <a:p>
            <a:pPr marL="406400" lvl="0" indent="-292100" algn="just">
              <a:spcBef>
                <a:spcPts val="300"/>
              </a:spcBef>
              <a:buClr>
                <a:srgbClr val="8B3331"/>
              </a:buClr>
              <a:buFont typeface="Wingdings" pitchFamily="2" charset="2"/>
              <a:buChar char="q"/>
            </a:pPr>
            <a:r>
              <a:rPr lang="en-GB" sz="1400" dirty="0">
                <a:solidFill>
                  <a:srgbClr val="000000"/>
                </a:solidFill>
              </a:rPr>
              <a:t>Any bonus payable for the year of premium discontinuance shall be reduced proportionately to the unpaid premiums in that policy year</a:t>
            </a:r>
            <a:endParaRPr lang="en-US" sz="1400" dirty="0">
              <a:solidFill>
                <a:srgbClr val="000000"/>
              </a:solidFill>
              <a:latin typeface="Arial"/>
            </a:endParaRPr>
          </a:p>
          <a:p>
            <a:pPr marL="406400" lvl="2" indent="-292100" algn="just">
              <a:spcBef>
                <a:spcPts val="300"/>
              </a:spcBef>
              <a:buClr>
                <a:srgbClr val="8B3331"/>
              </a:buClr>
              <a:buFont typeface="Wingdings" pitchFamily="2" charset="2"/>
              <a:buChar char="q"/>
            </a:pPr>
            <a:r>
              <a:rPr lang="en-US" sz="1400" dirty="0">
                <a:solidFill>
                  <a:srgbClr val="000000"/>
                </a:solidFill>
                <a:latin typeface="Arial"/>
              </a:rPr>
              <a:t>Policy shall not be eligible for any further bonuses</a:t>
            </a:r>
          </a:p>
          <a:p>
            <a:pPr marL="406400" lvl="2" indent="-292100" algn="just">
              <a:spcBef>
                <a:spcPts val="300"/>
              </a:spcBef>
              <a:buClr>
                <a:srgbClr val="8B3331"/>
              </a:buClr>
              <a:buFont typeface="Wingdings" pitchFamily="2" charset="2"/>
              <a:buChar char="q"/>
            </a:pPr>
            <a:r>
              <a:rPr lang="en-US" sz="1400" dirty="0">
                <a:solidFill>
                  <a:srgbClr val="000000"/>
                </a:solidFill>
                <a:latin typeface="Arial"/>
              </a:rPr>
              <a:t>Rider benefit if any; will cease</a:t>
            </a:r>
            <a:endParaRPr lang="en-US" sz="1400" dirty="0">
              <a:latin typeface="Calibri" pitchFamily="34" charset="0"/>
            </a:endParaRPr>
          </a:p>
        </p:txBody>
      </p:sp>
      <p:sp>
        <p:nvSpPr>
          <p:cNvPr id="16" name="Content Placeholder 15">
            <a:extLst>
              <a:ext uri="{FF2B5EF4-FFF2-40B4-BE49-F238E27FC236}">
                <a16:creationId xmlns:a16="http://schemas.microsoft.com/office/drawing/2014/main" id="{93D1EE7E-75B4-4792-A51A-C481181E5022}"/>
              </a:ext>
            </a:extLst>
          </p:cNvPr>
          <p:cNvSpPr>
            <a:spLocks noGrp="1"/>
          </p:cNvSpPr>
          <p:nvPr>
            <p:ph sz="quarter" idx="15"/>
          </p:nvPr>
        </p:nvSpPr>
        <p:spPr/>
        <p:txBody>
          <a:bodyPr/>
          <a:lstStyle/>
          <a:p>
            <a:endParaRPr lang="en-IN"/>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1" name="Group 39"/>
          <p:cNvGrpSpPr>
            <a:grpSpLocks/>
          </p:cNvGrpSpPr>
          <p:nvPr/>
        </p:nvGrpSpPr>
        <p:grpSpPr bwMode="auto">
          <a:xfrm>
            <a:off x="1979613" y="5410200"/>
            <a:ext cx="822325" cy="885825"/>
            <a:chOff x="706932" y="5575300"/>
            <a:chExt cx="822960" cy="886460"/>
          </a:xfrm>
        </p:grpSpPr>
        <p:sp>
          <p:nvSpPr>
            <p:cNvPr id="41" name="Oval 40">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7"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2772" name="Group 42"/>
          <p:cNvGrpSpPr>
            <a:grpSpLocks/>
          </p:cNvGrpSpPr>
          <p:nvPr/>
        </p:nvGrpSpPr>
        <p:grpSpPr bwMode="auto">
          <a:xfrm>
            <a:off x="3021013" y="5473700"/>
            <a:ext cx="822325" cy="822325"/>
            <a:chOff x="1697532" y="5638800"/>
            <a:chExt cx="822960" cy="822960"/>
          </a:xfrm>
        </p:grpSpPr>
        <p:sp>
          <p:nvSpPr>
            <p:cNvPr id="44" name="Oval 43">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32773" name="Group 45"/>
          <p:cNvGrpSpPr>
            <a:grpSpLocks/>
          </p:cNvGrpSpPr>
          <p:nvPr/>
        </p:nvGrpSpPr>
        <p:grpSpPr bwMode="auto">
          <a:xfrm>
            <a:off x="4056063" y="5499100"/>
            <a:ext cx="823912" cy="822325"/>
            <a:chOff x="3602532" y="5638800"/>
            <a:chExt cx="822960" cy="822960"/>
          </a:xfrm>
        </p:grpSpPr>
        <p:sp>
          <p:nvSpPr>
            <p:cNvPr id="47" name="Oval 46">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3" name="Picture 6">
              <a:hlinkClick r:id="rId6" action="ppaction://hlinksldjump"/>
            </p:cNvPr>
            <p:cNvPicPr>
              <a:picLocks noChangeAspect="1" noChangeArrowheads="1"/>
            </p:cNvPicPr>
            <p:nvPr/>
          </p:nvPicPr>
          <p:blipFill>
            <a:blip r:embed="rId7" cstate="print"/>
            <a:srcRect/>
            <a:stretch>
              <a:fillRect/>
            </a:stretch>
          </p:blipFill>
          <p:spPr bwMode="auto">
            <a:xfrm>
              <a:off x="3609975" y="5670550"/>
              <a:ext cx="774700" cy="755650"/>
            </a:xfrm>
            <a:prstGeom prst="rect">
              <a:avLst/>
            </a:prstGeom>
            <a:noFill/>
            <a:ln w="9525">
              <a:noFill/>
              <a:miter lim="800000"/>
              <a:headEnd/>
              <a:tailEnd/>
            </a:ln>
          </p:spPr>
        </p:pic>
      </p:grpSp>
      <p:grpSp>
        <p:nvGrpSpPr>
          <p:cNvPr id="32774" name="Group 48"/>
          <p:cNvGrpSpPr>
            <a:grpSpLocks/>
          </p:cNvGrpSpPr>
          <p:nvPr/>
        </p:nvGrpSpPr>
        <p:grpSpPr bwMode="auto">
          <a:xfrm>
            <a:off x="6162675" y="5484813"/>
            <a:ext cx="822325" cy="823912"/>
            <a:chOff x="7482348" y="5625012"/>
            <a:chExt cx="822960" cy="822960"/>
          </a:xfrm>
        </p:grpSpPr>
        <p:sp>
          <p:nvSpPr>
            <p:cNvPr id="50" name="Oval 49">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278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32775" name="Group 51"/>
          <p:cNvGrpSpPr>
            <a:grpSpLocks/>
          </p:cNvGrpSpPr>
          <p:nvPr/>
        </p:nvGrpSpPr>
        <p:grpSpPr bwMode="auto">
          <a:xfrm>
            <a:off x="5118100" y="5473700"/>
            <a:ext cx="822325" cy="822325"/>
            <a:chOff x="4572492" y="5654040"/>
            <a:chExt cx="822960" cy="822960"/>
          </a:xfrm>
        </p:grpSpPr>
        <p:sp>
          <p:nvSpPr>
            <p:cNvPr id="53" name="Oval 52">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latin typeface="Times"/>
                <a:cs typeface="+mn-cs"/>
              </a:endParaRPr>
            </a:p>
          </p:txBody>
        </p:sp>
        <p:pic>
          <p:nvPicPr>
            <p:cNvPr id="32779"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20" name="TextBox 19"/>
          <p:cNvSpPr txBox="1"/>
          <p:nvPr/>
        </p:nvSpPr>
        <p:spPr>
          <a:xfrm>
            <a:off x="381000" y="1041400"/>
            <a:ext cx="8458200" cy="2497607"/>
          </a:xfrm>
          <a:prstGeom prst="rect">
            <a:avLst/>
          </a:prstGeom>
          <a:noFill/>
        </p:spPr>
        <p:txBody>
          <a:bodyPr wrap="square" rtlCol="0">
            <a:spAutoFit/>
          </a:bodyPr>
          <a:lstStyle/>
          <a:p>
            <a:pPr algn="just">
              <a:buClr>
                <a:srgbClr val="A70D0D"/>
              </a:buClr>
              <a:defRPr/>
            </a:pPr>
            <a:r>
              <a:rPr lang="en-US" sz="1400" b="1" dirty="0">
                <a:solidFill>
                  <a:srgbClr val="8B3331"/>
                </a:solidFill>
              </a:rPr>
              <a:t>Policy Loan</a:t>
            </a:r>
          </a:p>
          <a:p>
            <a:pPr marL="406400" lvl="1" indent="-292100" fontAlgn="auto">
              <a:spcBef>
                <a:spcPts val="600"/>
              </a:spcBef>
              <a:buClr>
                <a:srgbClr val="8B3331"/>
              </a:buClr>
              <a:buFont typeface="Wingdings" pitchFamily="2" charset="2"/>
              <a:buChar char="q"/>
              <a:defRPr/>
            </a:pPr>
            <a:r>
              <a:rPr lang="en-IN" sz="1400" dirty="0">
                <a:solidFill>
                  <a:srgbClr val="000000"/>
                </a:solidFill>
              </a:rPr>
              <a:t>Use this policy as a collateral to take loan from ABSLI </a:t>
            </a:r>
            <a:r>
              <a:rPr lang="en-US" sz="1400" dirty="0">
                <a:solidFill>
                  <a:srgbClr val="000000"/>
                </a:solidFill>
              </a:rPr>
              <a:t>once the policy acquires surrender benefit </a:t>
            </a:r>
          </a:p>
          <a:p>
            <a:pPr marL="685800" lvl="2" indent="-228600" algn="just" fontAlgn="auto">
              <a:lnSpc>
                <a:spcPct val="110000"/>
              </a:lnSpc>
              <a:spcBef>
                <a:spcPts val="600"/>
              </a:spcBef>
              <a:buClr>
                <a:srgbClr val="8B3331"/>
              </a:buClr>
              <a:buFont typeface="Arial" charset="0"/>
              <a:buChar char="-"/>
              <a:defRPr/>
            </a:pPr>
            <a:r>
              <a:rPr lang="en-US" sz="1400" dirty="0">
                <a:solidFill>
                  <a:srgbClr val="000000"/>
                </a:solidFill>
              </a:rPr>
              <a:t>Minimum policy loan is Rs. 5,000 </a:t>
            </a:r>
          </a:p>
          <a:p>
            <a:pPr marL="685800" lvl="2" indent="-228600" algn="just" fontAlgn="auto">
              <a:lnSpc>
                <a:spcPct val="110000"/>
              </a:lnSpc>
              <a:spcBef>
                <a:spcPts val="600"/>
              </a:spcBef>
              <a:buClr>
                <a:srgbClr val="8B3331"/>
              </a:buClr>
              <a:buFont typeface="Arial" charset="0"/>
              <a:buChar char="-"/>
              <a:defRPr/>
            </a:pPr>
            <a:r>
              <a:rPr lang="en-US" sz="1400" dirty="0">
                <a:solidFill>
                  <a:srgbClr val="000000"/>
                </a:solidFill>
              </a:rPr>
              <a:t>Maximum is 85% of the surrender benefit as on that date less any o/s policy loan balance</a:t>
            </a:r>
          </a:p>
          <a:p>
            <a:pPr marL="406400" lvl="1" indent="-292100" fontAlgn="auto">
              <a:spcBef>
                <a:spcPts val="600"/>
              </a:spcBef>
              <a:buClr>
                <a:srgbClr val="8B3331"/>
              </a:buClr>
              <a:buFont typeface="Wingdings" pitchFamily="2" charset="2"/>
              <a:buChar char="q"/>
              <a:defRPr/>
            </a:pPr>
            <a:r>
              <a:rPr lang="en-US" sz="1400" dirty="0">
                <a:solidFill>
                  <a:srgbClr val="000000"/>
                </a:solidFill>
              </a:rPr>
              <a:t>Policy will be terminated without value when o/s policy loan balance equals or exceeds surrender benefit while the policy is in reduced paid up status</a:t>
            </a:r>
          </a:p>
          <a:p>
            <a:pPr marL="406400" lvl="1" indent="-292100" fontAlgn="auto">
              <a:spcBef>
                <a:spcPts val="600"/>
              </a:spcBef>
              <a:buClr>
                <a:srgbClr val="8B3331"/>
              </a:buClr>
              <a:buFont typeface="Wingdings" pitchFamily="2" charset="2"/>
              <a:buChar char="q"/>
              <a:defRPr/>
            </a:pPr>
            <a:r>
              <a:rPr lang="en-US" sz="1400" dirty="0">
                <a:solidFill>
                  <a:srgbClr val="000000"/>
                </a:solidFill>
              </a:rPr>
              <a:t>All benefits payable will be first reduced by any o/s policy loan balance and only the residual value will be paid	</a:t>
            </a:r>
          </a:p>
          <a:p>
            <a:pPr marL="228600" lvl="1" indent="234950" fontAlgn="auto">
              <a:spcBef>
                <a:spcPts val="300"/>
              </a:spcBef>
              <a:buClr>
                <a:srgbClr val="C0504D"/>
              </a:buClr>
              <a:defRPr/>
            </a:pPr>
            <a:endParaRPr lang="en-US" sz="1400" dirty="0"/>
          </a:p>
        </p:txBody>
      </p:sp>
      <p:sp>
        <p:nvSpPr>
          <p:cNvPr id="11" name="Content Placeholder 10">
            <a:extLst>
              <a:ext uri="{FF2B5EF4-FFF2-40B4-BE49-F238E27FC236}">
                <a16:creationId xmlns:a16="http://schemas.microsoft.com/office/drawing/2014/main" id="{72EFA5D4-96C8-495E-B8FA-0B360570ED81}"/>
              </a:ext>
            </a:extLst>
          </p:cNvPr>
          <p:cNvSpPr>
            <a:spLocks noGrp="1"/>
          </p:cNvSpPr>
          <p:nvPr>
            <p:ph sz="quarter" idx="15"/>
          </p:nvPr>
        </p:nvSpPr>
        <p:spPr/>
        <p:txBody>
          <a:bodyPr/>
          <a:lstStyle/>
          <a:p>
            <a:endParaRPr lang="en-IN"/>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979613" y="5334000"/>
            <a:ext cx="822325" cy="885825"/>
            <a:chOff x="706932" y="5575300"/>
            <a:chExt cx="822960" cy="886460"/>
          </a:xfrm>
        </p:grpSpPr>
        <p:sp>
          <p:nvSpPr>
            <p:cNvPr id="41" name="Oval 40">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7"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 name="Group 42"/>
          <p:cNvGrpSpPr>
            <a:grpSpLocks/>
          </p:cNvGrpSpPr>
          <p:nvPr/>
        </p:nvGrpSpPr>
        <p:grpSpPr bwMode="auto">
          <a:xfrm>
            <a:off x="3021013" y="5397500"/>
            <a:ext cx="822325" cy="822325"/>
            <a:chOff x="1697532" y="5638800"/>
            <a:chExt cx="822960" cy="822960"/>
          </a:xfrm>
        </p:grpSpPr>
        <p:sp>
          <p:nvSpPr>
            <p:cNvPr id="44" name="Oval 43">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45"/>
          <p:cNvGrpSpPr>
            <a:grpSpLocks/>
          </p:cNvGrpSpPr>
          <p:nvPr/>
        </p:nvGrpSpPr>
        <p:grpSpPr bwMode="auto">
          <a:xfrm>
            <a:off x="4056063" y="5422900"/>
            <a:ext cx="823912" cy="822325"/>
            <a:chOff x="3602532" y="5638800"/>
            <a:chExt cx="822960" cy="822960"/>
          </a:xfrm>
        </p:grpSpPr>
        <p:sp>
          <p:nvSpPr>
            <p:cNvPr id="47" name="Oval 46">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3" name="Picture 6">
              <a:hlinkClick r:id="rId6" action="ppaction://hlinksldjump"/>
            </p:cNvPr>
            <p:cNvPicPr>
              <a:picLocks noChangeAspect="1" noChangeArrowheads="1"/>
            </p:cNvPicPr>
            <p:nvPr/>
          </p:nvPicPr>
          <p:blipFill>
            <a:blip r:embed="rId7" cstate="print"/>
            <a:srcRect/>
            <a:stretch>
              <a:fillRect/>
            </a:stretch>
          </p:blipFill>
          <p:spPr bwMode="auto">
            <a:xfrm>
              <a:off x="3609975" y="5670550"/>
              <a:ext cx="774700" cy="755650"/>
            </a:xfrm>
            <a:prstGeom prst="rect">
              <a:avLst/>
            </a:prstGeom>
            <a:noFill/>
            <a:ln w="9525">
              <a:noFill/>
              <a:miter lim="800000"/>
              <a:headEnd/>
              <a:tailEnd/>
            </a:ln>
          </p:spPr>
        </p:pic>
      </p:grpSp>
      <p:grpSp>
        <p:nvGrpSpPr>
          <p:cNvPr id="5" name="Group 48"/>
          <p:cNvGrpSpPr>
            <a:grpSpLocks/>
          </p:cNvGrpSpPr>
          <p:nvPr/>
        </p:nvGrpSpPr>
        <p:grpSpPr bwMode="auto">
          <a:xfrm>
            <a:off x="6162675" y="5408613"/>
            <a:ext cx="822325" cy="823912"/>
            <a:chOff x="7482348" y="5625012"/>
            <a:chExt cx="822960" cy="822960"/>
          </a:xfrm>
        </p:grpSpPr>
        <p:sp>
          <p:nvSpPr>
            <p:cNvPr id="50" name="Oval 49">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278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6" name="Group 51"/>
          <p:cNvGrpSpPr>
            <a:grpSpLocks/>
          </p:cNvGrpSpPr>
          <p:nvPr/>
        </p:nvGrpSpPr>
        <p:grpSpPr bwMode="auto">
          <a:xfrm>
            <a:off x="5118100" y="5397500"/>
            <a:ext cx="822325" cy="822325"/>
            <a:chOff x="4572492" y="5654040"/>
            <a:chExt cx="822960" cy="822960"/>
          </a:xfrm>
        </p:grpSpPr>
        <p:sp>
          <p:nvSpPr>
            <p:cNvPr id="53" name="Oval 52">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latin typeface="Times"/>
                <a:cs typeface="+mn-cs"/>
              </a:endParaRPr>
            </a:p>
          </p:txBody>
        </p:sp>
        <p:pic>
          <p:nvPicPr>
            <p:cNvPr id="32779" name="Picture 7">
              <a:hlinkClick r:id="rId10" action="ppaction://hlinksldjump"/>
            </p:cNvPr>
            <p:cNvPicPr>
              <a:picLocks noChangeAspect="1" noChangeArrowheads="1"/>
            </p:cNvPicPr>
            <p:nvPr/>
          </p:nvPicPr>
          <p:blipFill>
            <a:blip r:embed="rId11" cstate="print"/>
            <a:srcRect/>
            <a:stretch>
              <a:fillRect/>
            </a:stretch>
          </p:blipFill>
          <p:spPr bwMode="auto">
            <a:xfrm>
              <a:off x="4578350" y="5695950"/>
              <a:ext cx="774700" cy="676275"/>
            </a:xfrm>
            <a:prstGeom prst="rect">
              <a:avLst/>
            </a:prstGeom>
            <a:noFill/>
            <a:ln w="9525">
              <a:noFill/>
              <a:miter lim="800000"/>
              <a:headEnd/>
              <a:tailEnd/>
            </a:ln>
          </p:spPr>
        </p:pic>
      </p:grpSp>
      <p:graphicFrame>
        <p:nvGraphicFramePr>
          <p:cNvPr id="18" name="Table 17"/>
          <p:cNvGraphicFramePr>
            <a:graphicFrameLocks noGrp="1"/>
          </p:cNvGraphicFramePr>
          <p:nvPr>
            <p:extLst>
              <p:ext uri="{D42A27DB-BD31-4B8C-83A1-F6EECF244321}">
                <p14:modId xmlns:p14="http://schemas.microsoft.com/office/powerpoint/2010/main" val="1800109899"/>
              </p:ext>
            </p:extLst>
          </p:nvPr>
        </p:nvGraphicFramePr>
        <p:xfrm>
          <a:off x="381000" y="883271"/>
          <a:ext cx="8458201" cy="4145929"/>
        </p:xfrm>
        <a:graphic>
          <a:graphicData uri="http://schemas.openxmlformats.org/drawingml/2006/table">
            <a:tbl>
              <a:tblPr firstRow="1" bandRow="1">
                <a:tableStyleId>{5C22544A-7EE6-4342-B048-85BDC9FD1C3A}</a:tableStyleId>
              </a:tblPr>
              <a:tblGrid>
                <a:gridCol w="1771973">
                  <a:extLst>
                    <a:ext uri="{9D8B030D-6E8A-4147-A177-3AD203B41FA5}">
                      <a16:colId xmlns:a16="http://schemas.microsoft.com/office/drawing/2014/main" val="20000"/>
                    </a:ext>
                  </a:extLst>
                </a:gridCol>
                <a:gridCol w="5491047">
                  <a:extLst>
                    <a:ext uri="{9D8B030D-6E8A-4147-A177-3AD203B41FA5}">
                      <a16:colId xmlns:a16="http://schemas.microsoft.com/office/drawing/2014/main" val="20001"/>
                    </a:ext>
                  </a:extLst>
                </a:gridCol>
                <a:gridCol w="1195181">
                  <a:extLst>
                    <a:ext uri="{9D8B030D-6E8A-4147-A177-3AD203B41FA5}">
                      <a16:colId xmlns:a16="http://schemas.microsoft.com/office/drawing/2014/main" val="20002"/>
                    </a:ext>
                  </a:extLst>
                </a:gridCol>
              </a:tblGrid>
              <a:tr h="945382">
                <a:tc>
                  <a:txBody>
                    <a:bodyPr/>
                    <a:lstStyle/>
                    <a:p>
                      <a:pPr marL="0" marR="0" indent="0" algn="l" defTabSz="913529" rtl="0" eaLnBrk="1" fontAlgn="auto" latinLnBrk="0" hangingPunct="1">
                        <a:lnSpc>
                          <a:spcPct val="125000"/>
                        </a:lnSpc>
                        <a:spcBef>
                          <a:spcPts val="0"/>
                        </a:spcBef>
                        <a:spcAft>
                          <a:spcPts val="0"/>
                        </a:spcAft>
                        <a:buClrTx/>
                        <a:buSzTx/>
                        <a:buFontTx/>
                        <a:buNone/>
                        <a:tabLst/>
                        <a:defRPr/>
                      </a:pPr>
                      <a:r>
                        <a:rPr lang="en-US" sz="1300" b="1" i="0" kern="1200" dirty="0">
                          <a:solidFill>
                            <a:srgbClr val="8B3331"/>
                          </a:solidFill>
                          <a:latin typeface="+mj-lt"/>
                          <a:ea typeface="+mn-ea"/>
                          <a:cs typeface="Arial" pitchFamily="34" charset="0"/>
                        </a:rPr>
                        <a:t>ABSLI Accidental Death Benefit Rider Plus</a:t>
                      </a:r>
                    </a:p>
                    <a:p>
                      <a:pPr marL="0" marR="0" indent="0" algn="l" defTabSz="913529" rtl="0" eaLnBrk="1" fontAlgn="auto" latinLnBrk="0" hangingPunct="1">
                        <a:lnSpc>
                          <a:spcPct val="125000"/>
                        </a:lnSpc>
                        <a:spcBef>
                          <a:spcPts val="0"/>
                        </a:spcBef>
                        <a:spcAft>
                          <a:spcPts val="0"/>
                        </a:spcAft>
                        <a:buClrTx/>
                        <a:buSzTx/>
                        <a:buFontTx/>
                        <a:buNone/>
                        <a:tabLst/>
                        <a:defRPr/>
                      </a:pPr>
                      <a:r>
                        <a:rPr lang="en-GB" sz="1300" b="1" i="0" kern="1200" dirty="0">
                          <a:solidFill>
                            <a:srgbClr val="8B3331"/>
                          </a:solidFill>
                          <a:latin typeface="+mj-lt"/>
                          <a:ea typeface="+mn-ea"/>
                          <a:cs typeface="Arial" pitchFamily="34" charset="0"/>
                        </a:rPr>
                        <a:t>(UIN: 109B023V021)</a:t>
                      </a:r>
                      <a:endParaRPr lang="en-US" sz="1300" b="1" i="0" kern="1200" dirty="0">
                        <a:solidFill>
                          <a:srgbClr val="8B3331"/>
                        </a:solidFill>
                        <a:latin typeface="+mj-lt"/>
                        <a:ea typeface="+mn-ea"/>
                        <a:cs typeface="Arial" pitchFamily="34"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r>
                        <a:rPr lang="en-US" sz="1300" b="0" kern="1200" dirty="0">
                          <a:solidFill>
                            <a:schemeClr val="tx1"/>
                          </a:solidFill>
                          <a:latin typeface="+mj-lt"/>
                          <a:ea typeface="Times New Roman"/>
                          <a:cs typeface="Arial" pitchFamily="34" charset="0"/>
                        </a:rPr>
                        <a:t>Rider Sum Assured in the event of accidental death</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en-US" sz="1300" b="0" kern="1200" dirty="0">
                          <a:solidFill>
                            <a:schemeClr val="tx1"/>
                          </a:solidFill>
                          <a:latin typeface="+mj-lt"/>
                          <a:ea typeface="Times New Roman"/>
                          <a:cs typeface="Times New Roman"/>
                        </a:rPr>
                        <a:t>Rs. </a:t>
                      </a:r>
                      <a:r>
                        <a:rPr lang="en-US" sz="1300" b="0" kern="1200" baseline="0" dirty="0">
                          <a:solidFill>
                            <a:schemeClr val="tx1"/>
                          </a:solidFill>
                          <a:latin typeface="+mj-lt"/>
                          <a:ea typeface="Times New Roman"/>
                          <a:cs typeface="Times New Roman"/>
                        </a:rPr>
                        <a:t> 1 </a:t>
                      </a:r>
                      <a:r>
                        <a:rPr lang="en-US" sz="1300" b="0" kern="1200" baseline="0" dirty="0" err="1">
                          <a:solidFill>
                            <a:schemeClr val="tx1"/>
                          </a:solidFill>
                          <a:latin typeface="+mj-lt"/>
                          <a:ea typeface="Times New Roman"/>
                          <a:cs typeface="Times New Roman"/>
                        </a:rPr>
                        <a:t>lac</a:t>
                      </a:r>
                      <a:r>
                        <a:rPr lang="en-US" sz="1300" b="0" kern="1200" dirty="0">
                          <a:solidFill>
                            <a:schemeClr val="tx1"/>
                          </a:solidFill>
                          <a:latin typeface="+mj-lt"/>
                          <a:ea typeface="Times New Roman"/>
                          <a:cs typeface="Times New Roman"/>
                        </a:rPr>
                        <a:t> </a:t>
                      </a:r>
                    </a:p>
                    <a:p>
                      <a:pPr marL="0" marR="0" indent="0" algn="ctr" defTabSz="914400" rtl="0" eaLnBrk="1" fontAlgn="auto" latinLnBrk="0" hangingPunct="1">
                        <a:lnSpc>
                          <a:spcPct val="125000"/>
                        </a:lnSpc>
                        <a:spcBef>
                          <a:spcPts val="0"/>
                        </a:spcBef>
                        <a:spcAft>
                          <a:spcPts val="0"/>
                        </a:spcAft>
                        <a:buClrTx/>
                        <a:buSzTx/>
                        <a:buFontTx/>
                        <a:buNone/>
                        <a:tabLst/>
                        <a:defRPr/>
                      </a:pPr>
                      <a:r>
                        <a:rPr lang="en-US" sz="1300" b="0" kern="1200" dirty="0">
                          <a:solidFill>
                            <a:schemeClr val="tx1"/>
                          </a:solidFill>
                          <a:latin typeface="+mj-lt"/>
                          <a:ea typeface="Times New Roman"/>
                          <a:cs typeface="Times New Roman"/>
                        </a:rPr>
                        <a:t>to </a:t>
                      </a:r>
                    </a:p>
                    <a:p>
                      <a:pPr marL="0" marR="0" indent="0" algn="ctr" defTabSz="914400" rtl="0" eaLnBrk="1" fontAlgn="auto" latinLnBrk="0" hangingPunct="1">
                        <a:lnSpc>
                          <a:spcPct val="125000"/>
                        </a:lnSpc>
                        <a:spcBef>
                          <a:spcPts val="0"/>
                        </a:spcBef>
                        <a:spcAft>
                          <a:spcPts val="0"/>
                        </a:spcAft>
                        <a:buClrTx/>
                        <a:buSzTx/>
                        <a:buFontTx/>
                        <a:buNone/>
                        <a:tabLst/>
                        <a:defRPr/>
                      </a:pPr>
                      <a:r>
                        <a:rPr lang="en-US" sz="1300" b="0" kern="1200" dirty="0">
                          <a:solidFill>
                            <a:schemeClr val="tx1"/>
                          </a:solidFill>
                          <a:latin typeface="+mj-lt"/>
                          <a:ea typeface="Times New Roman"/>
                          <a:cs typeface="Times New Roman"/>
                        </a:rPr>
                        <a:t>Rs. 1 </a:t>
                      </a:r>
                      <a:r>
                        <a:rPr lang="en-US" sz="1300" b="0" kern="1200" dirty="0" err="1">
                          <a:solidFill>
                            <a:schemeClr val="tx1"/>
                          </a:solidFill>
                          <a:latin typeface="+mj-lt"/>
                          <a:ea typeface="Times New Roman"/>
                          <a:cs typeface="Times New Roman"/>
                        </a:rPr>
                        <a:t>crore</a:t>
                      </a:r>
                      <a:endParaRPr lang="en-GB" sz="1300" b="0" kern="120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1900">
                <a:tc>
                  <a:txBody>
                    <a:bodyPr/>
                    <a:lstStyle/>
                    <a:p>
                      <a:pPr algn="l">
                        <a:spcBef>
                          <a:spcPts val="300"/>
                        </a:spcBef>
                        <a:spcAft>
                          <a:spcPts val="0"/>
                        </a:spcAft>
                      </a:pPr>
                      <a:r>
                        <a:rPr lang="en-GB" sz="1300" b="1" kern="1200" dirty="0">
                          <a:solidFill>
                            <a:srgbClr val="8B3331"/>
                          </a:solidFill>
                          <a:latin typeface="+mj-lt"/>
                          <a:ea typeface="+mn-ea"/>
                          <a:cs typeface="+mn-cs"/>
                        </a:rPr>
                        <a:t>ABSLI Accidental Death &amp; Disability Rider</a:t>
                      </a:r>
                    </a:p>
                    <a:p>
                      <a:pPr algn="l">
                        <a:spcBef>
                          <a:spcPts val="300"/>
                        </a:spcBef>
                        <a:spcAft>
                          <a:spcPts val="0"/>
                        </a:spcAft>
                      </a:pPr>
                      <a:r>
                        <a:rPr lang="en-GB" sz="1300" b="1" kern="1200" dirty="0">
                          <a:solidFill>
                            <a:srgbClr val="8B3331"/>
                          </a:solidFill>
                          <a:latin typeface="+mj-lt"/>
                          <a:ea typeface="+mn-ea"/>
                          <a:cs typeface="+mn-cs"/>
                        </a:rPr>
                        <a:t>(UIN: 109B018V03)</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US" sz="1300" b="0" baseline="0" dirty="0">
                          <a:solidFill>
                            <a:schemeClr val="tx1"/>
                          </a:solidFill>
                          <a:latin typeface="+mj-lt"/>
                          <a:ea typeface="Times New Roman"/>
                          <a:cs typeface="Times New Roman"/>
                        </a:rPr>
                        <a:t>Rider Sum Assured in the event of accidental death and percentage of Sum Assured in the event of any disability</a:t>
                      </a:r>
                      <a:endParaRPr lang="en-US" sz="1300" b="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Bef>
                          <a:spcPts val="300"/>
                        </a:spcBef>
                        <a:spcAft>
                          <a:spcPts val="0"/>
                        </a:spcAft>
                      </a:pPr>
                      <a:r>
                        <a:rPr lang="en-GB" sz="1300" b="0" dirty="0">
                          <a:solidFill>
                            <a:schemeClr val="tx1"/>
                          </a:solidFill>
                          <a:latin typeface="+mj-lt"/>
                          <a:ea typeface="Times New Roman"/>
                          <a:cs typeface="Times New Roman"/>
                        </a:rPr>
                        <a:t>Rs. 75,000 </a:t>
                      </a:r>
                    </a:p>
                    <a:p>
                      <a:pPr algn="ctr">
                        <a:spcBef>
                          <a:spcPts val="300"/>
                        </a:spcBef>
                        <a:spcAft>
                          <a:spcPts val="0"/>
                        </a:spcAft>
                      </a:pPr>
                      <a:r>
                        <a:rPr lang="en-GB" sz="1300" b="0" dirty="0">
                          <a:solidFill>
                            <a:schemeClr val="tx1"/>
                          </a:solidFill>
                          <a:latin typeface="+mj-lt"/>
                          <a:ea typeface="Times New Roman"/>
                          <a:cs typeface="Times New Roman"/>
                        </a:rPr>
                        <a:t>to </a:t>
                      </a:r>
                    </a:p>
                    <a:p>
                      <a:pPr algn="ctr">
                        <a:spcBef>
                          <a:spcPts val="300"/>
                        </a:spcBef>
                        <a:spcAft>
                          <a:spcPts val="0"/>
                        </a:spcAft>
                      </a:pPr>
                      <a:r>
                        <a:rPr lang="en-GB" sz="1300" b="0" dirty="0">
                          <a:solidFill>
                            <a:schemeClr val="tx1"/>
                          </a:solidFill>
                          <a:latin typeface="+mj-lt"/>
                          <a:ea typeface="Times New Roman"/>
                          <a:cs typeface="Times New Roman"/>
                        </a:rPr>
                        <a:t>Rs. 50 lacs</a:t>
                      </a: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67">
                <a:tc>
                  <a:txBody>
                    <a:bodyPr/>
                    <a:lstStyle/>
                    <a:p>
                      <a:pPr algn="l">
                        <a:spcBef>
                          <a:spcPts val="300"/>
                        </a:spcBef>
                        <a:spcAft>
                          <a:spcPts val="0"/>
                        </a:spcAft>
                      </a:pPr>
                      <a:r>
                        <a:rPr lang="en-US" sz="1300" b="1" kern="1200" dirty="0">
                          <a:solidFill>
                            <a:srgbClr val="8B3331"/>
                          </a:solidFill>
                          <a:latin typeface="+mj-lt"/>
                          <a:ea typeface="+mn-ea"/>
                          <a:cs typeface="+mn-cs"/>
                        </a:rPr>
                        <a:t>ABSLI Critical Illness Rider</a:t>
                      </a:r>
                    </a:p>
                    <a:p>
                      <a:pPr algn="l">
                        <a:spcBef>
                          <a:spcPts val="300"/>
                        </a:spcBef>
                        <a:spcAft>
                          <a:spcPts val="0"/>
                        </a:spcAft>
                      </a:pPr>
                      <a:r>
                        <a:rPr lang="en-GB" sz="1300" b="1" kern="1200" dirty="0">
                          <a:solidFill>
                            <a:srgbClr val="8B3331"/>
                          </a:solidFill>
                          <a:latin typeface="+mj-lt"/>
                          <a:ea typeface="+mn-ea"/>
                          <a:cs typeface="+mn-cs"/>
                        </a:rPr>
                        <a:t>(UIN: 109B019V03)</a:t>
                      </a:r>
                      <a:endParaRPr lang="en-US" sz="1300" b="1" kern="1200" dirty="0">
                        <a:solidFill>
                          <a:srgbClr val="8B3331"/>
                        </a:solidFill>
                        <a:latin typeface="+mj-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300"/>
                        </a:spcBef>
                        <a:spcAft>
                          <a:spcPts val="600"/>
                        </a:spcAft>
                        <a:buClrTx/>
                        <a:buSzTx/>
                        <a:buFontTx/>
                        <a:buNone/>
                        <a:tabLst/>
                        <a:defRPr/>
                      </a:pPr>
                      <a:r>
                        <a:rPr lang="en-US" sz="1300" b="0" kern="1200" dirty="0">
                          <a:solidFill>
                            <a:schemeClr val="tx1"/>
                          </a:solidFill>
                          <a:latin typeface="+mj-lt"/>
                          <a:ea typeface="Times New Roman"/>
                          <a:cs typeface="Times New Roman"/>
                        </a:rPr>
                        <a:t>Rider</a:t>
                      </a:r>
                      <a:r>
                        <a:rPr lang="en-US" sz="1300" b="0" kern="1200" baseline="0" dirty="0">
                          <a:solidFill>
                            <a:schemeClr val="tx1"/>
                          </a:solidFill>
                          <a:latin typeface="+mj-lt"/>
                          <a:ea typeface="Times New Roman"/>
                          <a:cs typeface="Times New Roman"/>
                        </a:rPr>
                        <a:t> Sum Assured for illnesses including Heart Attack, Cancer, Stroke or Major Organ Transplant</a:t>
                      </a:r>
                      <a:endParaRPr lang="en-US" sz="1300" b="0" kern="120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ct val="100000"/>
                        </a:lnSpc>
                        <a:spcBef>
                          <a:spcPts val="300"/>
                        </a:spcBef>
                        <a:spcAft>
                          <a:spcPts val="600"/>
                        </a:spcAft>
                        <a:buClrTx/>
                        <a:buSzTx/>
                        <a:buFontTx/>
                        <a:buNone/>
                        <a:tabLst/>
                        <a:defRPr/>
                      </a:pPr>
                      <a:endParaRPr lang="en-GB" sz="1200" b="0" kern="1200" dirty="0">
                        <a:solidFill>
                          <a:schemeClr val="tx1"/>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67">
                <a:tc>
                  <a:txBody>
                    <a:bodyPr/>
                    <a:lstStyle/>
                    <a:p>
                      <a:pPr marL="0" marR="0" indent="0" algn="l" defTabSz="913529" rtl="0" eaLnBrk="1" fontAlgn="auto" latinLnBrk="0" hangingPunct="1">
                        <a:lnSpc>
                          <a:spcPct val="100000"/>
                        </a:lnSpc>
                        <a:spcBef>
                          <a:spcPts val="300"/>
                        </a:spcBef>
                        <a:spcAft>
                          <a:spcPts val="0"/>
                        </a:spcAft>
                        <a:buClrTx/>
                        <a:buSzTx/>
                        <a:buFontTx/>
                        <a:buNone/>
                        <a:tabLst/>
                        <a:defRPr/>
                      </a:pPr>
                      <a:r>
                        <a:rPr lang="en-US" sz="1300" b="1" kern="1200" dirty="0">
                          <a:solidFill>
                            <a:srgbClr val="8B3331"/>
                          </a:solidFill>
                          <a:latin typeface="+mj-lt"/>
                          <a:ea typeface="+mn-ea"/>
                          <a:cs typeface="+mn-cs"/>
                        </a:rPr>
                        <a:t>ABSLI Hospital Care Rider</a:t>
                      </a:r>
                    </a:p>
                    <a:p>
                      <a:pPr marL="0" marR="0" indent="0" algn="l" defTabSz="913529" rtl="0" eaLnBrk="1" fontAlgn="auto" latinLnBrk="0" hangingPunct="1">
                        <a:lnSpc>
                          <a:spcPct val="100000"/>
                        </a:lnSpc>
                        <a:spcBef>
                          <a:spcPts val="300"/>
                        </a:spcBef>
                        <a:spcAft>
                          <a:spcPts val="0"/>
                        </a:spcAft>
                        <a:buClrTx/>
                        <a:buSzTx/>
                        <a:buFontTx/>
                        <a:buNone/>
                        <a:tabLst/>
                        <a:defRPr/>
                      </a:pPr>
                      <a:r>
                        <a:rPr lang="en-GB" sz="1300" b="1" kern="1200" dirty="0">
                          <a:solidFill>
                            <a:srgbClr val="8B3331"/>
                          </a:solidFill>
                          <a:latin typeface="+mj-lt"/>
                          <a:ea typeface="+mn-ea"/>
                          <a:cs typeface="+mn-cs"/>
                        </a:rPr>
                        <a:t>(UIN: 109B016V03)</a:t>
                      </a:r>
                      <a:endParaRPr lang="en-US" sz="1300" b="1" kern="1200" dirty="0">
                        <a:solidFill>
                          <a:srgbClr val="8B3331"/>
                        </a:solidFill>
                        <a:latin typeface="+mj-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300"/>
                        </a:spcBef>
                        <a:spcAft>
                          <a:spcPts val="600"/>
                        </a:spcAft>
                        <a:buClrTx/>
                        <a:buSzTx/>
                        <a:buFontTx/>
                        <a:buNone/>
                        <a:tabLst/>
                        <a:defRPr/>
                      </a:pPr>
                      <a:r>
                        <a:rPr lang="en-US" sz="1300" b="0" kern="1200" dirty="0">
                          <a:solidFill>
                            <a:schemeClr val="tx1"/>
                          </a:solidFill>
                          <a:latin typeface="+mj-lt"/>
                          <a:ea typeface="Times New Roman"/>
                          <a:cs typeface="Times New Roman"/>
                        </a:rPr>
                        <a:t>Daily Cash Benefit, ICU Benefit and Recuperating Benefit</a:t>
                      </a: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spcBef>
                          <a:spcPts val="300"/>
                        </a:spcBef>
                        <a:spcAft>
                          <a:spcPts val="0"/>
                        </a:spcAft>
                      </a:pPr>
                      <a:r>
                        <a:rPr lang="en-US" sz="1300" b="0" dirty="0">
                          <a:solidFill>
                            <a:schemeClr val="tx1"/>
                          </a:solidFill>
                          <a:latin typeface="+mj-lt"/>
                          <a:ea typeface="Times New Roman"/>
                          <a:cs typeface="Times New Roman"/>
                        </a:rPr>
                        <a:t>Rs. 1.5 lacs</a:t>
                      </a:r>
                    </a:p>
                    <a:p>
                      <a:pPr algn="ctr">
                        <a:spcBef>
                          <a:spcPts val="300"/>
                        </a:spcBef>
                        <a:spcAft>
                          <a:spcPts val="0"/>
                        </a:spcAft>
                      </a:pPr>
                      <a:r>
                        <a:rPr lang="en-US" sz="1300" b="0" dirty="0">
                          <a:solidFill>
                            <a:schemeClr val="tx1"/>
                          </a:solidFill>
                          <a:latin typeface="+mj-lt"/>
                          <a:ea typeface="Times New Roman"/>
                          <a:cs typeface="Times New Roman"/>
                        </a:rPr>
                        <a:t>to</a:t>
                      </a:r>
                    </a:p>
                    <a:p>
                      <a:pPr algn="ctr">
                        <a:spcBef>
                          <a:spcPts val="300"/>
                        </a:spcBef>
                        <a:spcAft>
                          <a:spcPts val="0"/>
                        </a:spcAft>
                      </a:pPr>
                      <a:r>
                        <a:rPr lang="en-US" sz="1300" b="0" dirty="0">
                          <a:solidFill>
                            <a:schemeClr val="tx1"/>
                          </a:solidFill>
                          <a:latin typeface="+mj-lt"/>
                          <a:ea typeface="Times New Roman"/>
                          <a:cs typeface="Times New Roman"/>
                        </a:rPr>
                        <a:t>Rs. 15 lacs</a:t>
                      </a: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1267">
                <a:tc>
                  <a:txBody>
                    <a:bodyPr/>
                    <a:lstStyle/>
                    <a:p>
                      <a:pPr marL="0" marR="0" indent="0" algn="l" defTabSz="913529" rtl="0" eaLnBrk="1" fontAlgn="auto" latinLnBrk="0" hangingPunct="1">
                        <a:lnSpc>
                          <a:spcPct val="100000"/>
                        </a:lnSpc>
                        <a:spcBef>
                          <a:spcPts val="300"/>
                        </a:spcBef>
                        <a:spcAft>
                          <a:spcPts val="0"/>
                        </a:spcAft>
                        <a:buClrTx/>
                        <a:buSzTx/>
                        <a:buFontTx/>
                        <a:buNone/>
                        <a:tabLst/>
                        <a:defRPr/>
                      </a:pPr>
                      <a:r>
                        <a:rPr lang="en-US" sz="1300" b="1" kern="1200" dirty="0">
                          <a:solidFill>
                            <a:srgbClr val="8B3331"/>
                          </a:solidFill>
                          <a:latin typeface="+mj-lt"/>
                          <a:ea typeface="+mn-ea"/>
                          <a:cs typeface="+mn-cs"/>
                        </a:rPr>
                        <a:t>ABSLI Surgical Care Rider</a:t>
                      </a:r>
                    </a:p>
                    <a:p>
                      <a:pPr marL="0" marR="0" indent="0" algn="l" defTabSz="913529" rtl="0" eaLnBrk="1" fontAlgn="auto" latinLnBrk="0" hangingPunct="1">
                        <a:lnSpc>
                          <a:spcPct val="100000"/>
                        </a:lnSpc>
                        <a:spcBef>
                          <a:spcPts val="300"/>
                        </a:spcBef>
                        <a:spcAft>
                          <a:spcPts val="0"/>
                        </a:spcAft>
                        <a:buClrTx/>
                        <a:buSzTx/>
                        <a:buFontTx/>
                        <a:buNone/>
                        <a:tabLst/>
                        <a:defRPr/>
                      </a:pPr>
                      <a:r>
                        <a:rPr lang="en-GB" sz="1300" b="1" kern="1200" dirty="0">
                          <a:solidFill>
                            <a:srgbClr val="8B3331"/>
                          </a:solidFill>
                          <a:latin typeface="+mj-lt"/>
                          <a:ea typeface="+mn-ea"/>
                          <a:cs typeface="+mn-cs"/>
                        </a:rPr>
                        <a:t>(UIN: 109B015V03)</a:t>
                      </a:r>
                      <a:endParaRPr lang="en-US" sz="1300" b="1" kern="1200" dirty="0">
                        <a:solidFill>
                          <a:srgbClr val="8B3331"/>
                        </a:solidFill>
                        <a:latin typeface="+mj-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300"/>
                        </a:spcBef>
                        <a:spcAft>
                          <a:spcPts val="600"/>
                        </a:spcAft>
                        <a:buClrTx/>
                        <a:buSzTx/>
                        <a:buFontTx/>
                        <a:buNone/>
                        <a:tabLst/>
                        <a:defRPr/>
                      </a:pPr>
                      <a:r>
                        <a:rPr lang="en-US" sz="1300" b="0" kern="1200" baseline="0" dirty="0">
                          <a:solidFill>
                            <a:schemeClr val="tx1"/>
                          </a:solidFill>
                          <a:latin typeface="+mj-lt"/>
                          <a:ea typeface="Times New Roman"/>
                          <a:cs typeface="Times New Roman"/>
                        </a:rPr>
                        <a:t>Major Surgery that directly involves brain, liver, lung or heart (including coronary arteries) and Other Surgery</a:t>
                      </a:r>
                      <a:endParaRPr lang="en-US" sz="1300" b="0" kern="120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spcBef>
                          <a:spcPts val="300"/>
                        </a:spcBef>
                        <a:spcAft>
                          <a:spcPts val="600"/>
                        </a:spcAft>
                      </a:pPr>
                      <a:endParaRPr lang="en-US" sz="1200" b="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1267">
                <a:tc>
                  <a:txBody>
                    <a:bodyPr/>
                    <a:lstStyle/>
                    <a:p>
                      <a:pPr marL="0" marR="0" indent="0" algn="l" defTabSz="913529" rtl="0" eaLnBrk="1" fontAlgn="auto" latinLnBrk="0" hangingPunct="1">
                        <a:lnSpc>
                          <a:spcPct val="100000"/>
                        </a:lnSpc>
                        <a:spcBef>
                          <a:spcPts val="300"/>
                        </a:spcBef>
                        <a:spcAft>
                          <a:spcPts val="0"/>
                        </a:spcAft>
                        <a:buClrTx/>
                        <a:buSzTx/>
                        <a:buFontTx/>
                        <a:buNone/>
                        <a:tabLst/>
                        <a:defRPr/>
                      </a:pPr>
                      <a:r>
                        <a:rPr lang="en-US" sz="1300" b="1" kern="1200" dirty="0">
                          <a:solidFill>
                            <a:srgbClr val="8B3331"/>
                          </a:solidFill>
                          <a:latin typeface="+mj-lt"/>
                          <a:ea typeface="+mn-ea"/>
                          <a:cs typeface="+mn-cs"/>
                        </a:rPr>
                        <a:t>ABSLI Waiver of Premium Rider</a:t>
                      </a:r>
                    </a:p>
                    <a:p>
                      <a:pPr marL="0" marR="0" indent="0" algn="l" defTabSz="913529" rtl="0" eaLnBrk="1" fontAlgn="auto" latinLnBrk="0" hangingPunct="1">
                        <a:lnSpc>
                          <a:spcPct val="100000"/>
                        </a:lnSpc>
                        <a:spcBef>
                          <a:spcPts val="300"/>
                        </a:spcBef>
                        <a:spcAft>
                          <a:spcPts val="0"/>
                        </a:spcAft>
                        <a:buClrTx/>
                        <a:buSzTx/>
                        <a:buFontTx/>
                        <a:buNone/>
                        <a:tabLst/>
                        <a:defRPr/>
                      </a:pPr>
                      <a:r>
                        <a:rPr lang="en-GB" sz="1300" b="1" kern="1200" dirty="0">
                          <a:solidFill>
                            <a:srgbClr val="8B3331"/>
                          </a:solidFill>
                          <a:latin typeface="+mj-lt"/>
                          <a:ea typeface="+mn-ea"/>
                          <a:cs typeface="+mn-cs"/>
                        </a:rPr>
                        <a:t>(UIN: 109B017V023)</a:t>
                      </a:r>
                      <a:endParaRPr lang="en-US" sz="1300" b="1" kern="1200" dirty="0">
                        <a:solidFill>
                          <a:srgbClr val="8B3331"/>
                        </a:solidFill>
                        <a:latin typeface="+mj-lt"/>
                        <a:ea typeface="+mn-ea"/>
                        <a:cs typeface="+mn-cs"/>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300"/>
                        </a:spcBef>
                        <a:spcAft>
                          <a:spcPts val="600"/>
                        </a:spcAft>
                        <a:buClrTx/>
                        <a:buSzTx/>
                        <a:buFontTx/>
                        <a:buNone/>
                        <a:tabLst/>
                        <a:defRPr/>
                      </a:pPr>
                      <a:r>
                        <a:rPr lang="en-US" sz="1300" b="0" kern="1200" dirty="0">
                          <a:solidFill>
                            <a:schemeClr val="tx1"/>
                          </a:solidFill>
                          <a:latin typeface="+mj-lt"/>
                          <a:ea typeface="Times New Roman"/>
                          <a:cs typeface="Times New Roman"/>
                        </a:rPr>
                        <a:t>In the event</a:t>
                      </a:r>
                      <a:r>
                        <a:rPr lang="en-US" sz="1300" b="0" kern="1200" baseline="0" dirty="0">
                          <a:solidFill>
                            <a:schemeClr val="tx1"/>
                          </a:solidFill>
                          <a:latin typeface="+mj-lt"/>
                          <a:ea typeface="Times New Roman"/>
                          <a:cs typeface="Times New Roman"/>
                        </a:rPr>
                        <a:t> of TPD/CI/Death, all future premiums of the base plan and attached riders will be waived off</a:t>
                      </a:r>
                      <a:endParaRPr lang="en-US" sz="1300" b="0" kern="120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600"/>
                        </a:spcAft>
                      </a:pPr>
                      <a:endParaRPr lang="en-US" sz="1300" b="0" dirty="0">
                        <a:solidFill>
                          <a:schemeClr val="tx1"/>
                        </a:solidFill>
                        <a:latin typeface="+mj-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9" name="Rectangle 1"/>
          <p:cNvSpPr>
            <a:spLocks noChangeArrowheads="1"/>
          </p:cNvSpPr>
          <p:nvPr/>
        </p:nvSpPr>
        <p:spPr bwMode="auto">
          <a:xfrm>
            <a:off x="241654" y="5105400"/>
            <a:ext cx="8597546" cy="2882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Calibri" pitchFamily="34" charset="0"/>
              </a:rPr>
              <a:t>Client </a:t>
            </a:r>
            <a:r>
              <a:rPr lang="en-US" sz="1100" dirty="0">
                <a:latin typeface="Calibri" pitchFamily="34" charset="0"/>
              </a:rPr>
              <a:t>can</a:t>
            </a:r>
            <a:r>
              <a:rPr kumimoji="0" lang="en-US" sz="1100" b="0" i="0" u="none" strike="noStrike" cap="none" normalizeH="0" baseline="0" dirty="0">
                <a:ln>
                  <a:noFill/>
                </a:ln>
                <a:solidFill>
                  <a:schemeClr val="tx1"/>
                </a:solidFill>
                <a:effectLst/>
                <a:latin typeface="Calibri" pitchFamily="34" charset="0"/>
                <a:ea typeface="Calibri" pitchFamily="34" charset="0"/>
                <a:cs typeface="Calibri" pitchFamily="34" charset="0"/>
              </a:rPr>
              <a:t> only opt for either ABSLI Accidental Death and Disability Rider or ABSLI Accidental Death Benefit Rider Plus not both</a:t>
            </a:r>
            <a:r>
              <a:rPr kumimoji="0" lang="en-US" sz="1100" b="0" i="0" u="none" strike="noStrike" cap="none" normalizeH="0" baseline="0" dirty="0">
                <a:ln>
                  <a:noFill/>
                </a:ln>
                <a:solidFill>
                  <a:schemeClr val="tx1"/>
                </a:solidFill>
                <a:effectLst/>
                <a:latin typeface="Calibri" pitchFamily="34" charset="0"/>
                <a:cs typeface="Arial" pitchFamily="34" charset="0"/>
              </a:rPr>
              <a:t> </a:t>
            </a:r>
          </a:p>
        </p:txBody>
      </p:sp>
      <p:sp>
        <p:nvSpPr>
          <p:cNvPr id="16" name="Content Placeholder 15">
            <a:extLst>
              <a:ext uri="{FF2B5EF4-FFF2-40B4-BE49-F238E27FC236}">
                <a16:creationId xmlns:a16="http://schemas.microsoft.com/office/drawing/2014/main" id="{2BA284E9-83CB-47EC-B25B-DF7213CDFAF8}"/>
              </a:ext>
            </a:extLst>
          </p:cNvPr>
          <p:cNvSpPr>
            <a:spLocks noGrp="1"/>
          </p:cNvSpPr>
          <p:nvPr>
            <p:ph sz="quarter" idx="15"/>
          </p:nvPr>
        </p:nvSpPr>
        <p:spPr/>
        <p:txBody>
          <a:bodyPr/>
          <a:lstStyle/>
          <a:p>
            <a:endParaRPr lang="en-IN"/>
          </a:p>
        </p:txBody>
      </p:sp>
      <p:sp>
        <p:nvSpPr>
          <p:cNvPr id="20" name="Title 8">
            <a:extLst>
              <a:ext uri="{FF2B5EF4-FFF2-40B4-BE49-F238E27FC236}">
                <a16:creationId xmlns:a16="http://schemas.microsoft.com/office/drawing/2014/main" id="{D0931E0B-E418-4FF5-926D-304959BA9744}"/>
              </a:ext>
            </a:extLst>
          </p:cNvPr>
          <p:cNvSpPr>
            <a:spLocks noGrp="1"/>
          </p:cNvSpPr>
          <p:nvPr>
            <p:ph type="title"/>
          </p:nvPr>
        </p:nvSpPr>
        <p:spPr>
          <a:xfrm>
            <a:off x="377302" y="304800"/>
            <a:ext cx="5871098" cy="855063"/>
          </a:xfrm>
        </p:spPr>
        <p:txBody>
          <a:bodyPr/>
          <a:lstStyle/>
          <a:p>
            <a:r>
              <a:rPr lang="en-IN" sz="2400" dirty="0"/>
              <a:t>Riders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979613" y="5334000"/>
            <a:ext cx="822325" cy="885825"/>
            <a:chOff x="706932" y="5575300"/>
            <a:chExt cx="822960" cy="886460"/>
          </a:xfrm>
        </p:grpSpPr>
        <p:sp>
          <p:nvSpPr>
            <p:cNvPr id="41" name="Oval 40">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7"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 name="Group 42"/>
          <p:cNvGrpSpPr>
            <a:grpSpLocks/>
          </p:cNvGrpSpPr>
          <p:nvPr/>
        </p:nvGrpSpPr>
        <p:grpSpPr bwMode="auto">
          <a:xfrm>
            <a:off x="3021013" y="5397500"/>
            <a:ext cx="822325" cy="822325"/>
            <a:chOff x="1697532" y="5638800"/>
            <a:chExt cx="822960" cy="822960"/>
          </a:xfrm>
        </p:grpSpPr>
        <p:sp>
          <p:nvSpPr>
            <p:cNvPr id="44" name="Oval 43">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45"/>
          <p:cNvGrpSpPr>
            <a:grpSpLocks/>
          </p:cNvGrpSpPr>
          <p:nvPr/>
        </p:nvGrpSpPr>
        <p:grpSpPr bwMode="auto">
          <a:xfrm>
            <a:off x="4056063" y="5422900"/>
            <a:ext cx="823912" cy="822325"/>
            <a:chOff x="3602532" y="5638800"/>
            <a:chExt cx="822960" cy="822960"/>
          </a:xfrm>
        </p:grpSpPr>
        <p:sp>
          <p:nvSpPr>
            <p:cNvPr id="47" name="Oval 46">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2783" name="Picture 6">
              <a:hlinkClick r:id="rId6" action="ppaction://hlinksldjump"/>
            </p:cNvPr>
            <p:cNvPicPr>
              <a:picLocks noChangeAspect="1" noChangeArrowheads="1"/>
            </p:cNvPicPr>
            <p:nvPr/>
          </p:nvPicPr>
          <p:blipFill>
            <a:blip r:embed="rId7" cstate="print"/>
            <a:srcRect/>
            <a:stretch>
              <a:fillRect/>
            </a:stretch>
          </p:blipFill>
          <p:spPr bwMode="auto">
            <a:xfrm>
              <a:off x="3609975" y="5670550"/>
              <a:ext cx="774700" cy="755650"/>
            </a:xfrm>
            <a:prstGeom prst="rect">
              <a:avLst/>
            </a:prstGeom>
            <a:noFill/>
            <a:ln w="9525">
              <a:noFill/>
              <a:miter lim="800000"/>
              <a:headEnd/>
              <a:tailEnd/>
            </a:ln>
          </p:spPr>
        </p:pic>
      </p:grpSp>
      <p:grpSp>
        <p:nvGrpSpPr>
          <p:cNvPr id="5" name="Group 48"/>
          <p:cNvGrpSpPr>
            <a:grpSpLocks/>
          </p:cNvGrpSpPr>
          <p:nvPr/>
        </p:nvGrpSpPr>
        <p:grpSpPr bwMode="auto">
          <a:xfrm>
            <a:off x="6162675" y="5408613"/>
            <a:ext cx="822325" cy="823912"/>
            <a:chOff x="7482348" y="5625012"/>
            <a:chExt cx="822960" cy="822960"/>
          </a:xfrm>
        </p:grpSpPr>
        <p:sp>
          <p:nvSpPr>
            <p:cNvPr id="50" name="Oval 49">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278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6" name="Group 51"/>
          <p:cNvGrpSpPr>
            <a:grpSpLocks/>
          </p:cNvGrpSpPr>
          <p:nvPr/>
        </p:nvGrpSpPr>
        <p:grpSpPr bwMode="auto">
          <a:xfrm>
            <a:off x="5118100" y="5397500"/>
            <a:ext cx="822325" cy="822325"/>
            <a:chOff x="4572492" y="5654040"/>
            <a:chExt cx="822960" cy="822960"/>
          </a:xfrm>
        </p:grpSpPr>
        <p:sp>
          <p:nvSpPr>
            <p:cNvPr id="53" name="Oval 52">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latin typeface="Times"/>
                <a:cs typeface="+mn-cs"/>
              </a:endParaRPr>
            </a:p>
          </p:txBody>
        </p:sp>
        <p:pic>
          <p:nvPicPr>
            <p:cNvPr id="32779"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pic>
        <p:nvPicPr>
          <p:cNvPr id="1029"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14400" y="1143000"/>
            <a:ext cx="1571011" cy="3978655"/>
          </a:xfrm>
          <a:prstGeom prst="rect">
            <a:avLst/>
          </a:prstGeom>
          <a:noFill/>
          <a:ln w="9525">
            <a:noFill/>
            <a:miter lim="800000"/>
            <a:headEnd/>
            <a:tailEnd/>
          </a:ln>
          <a:effectLst>
            <a:softEdge rad="31750"/>
          </a:effectLst>
        </p:spPr>
      </p:pic>
      <p:sp>
        <p:nvSpPr>
          <p:cNvPr id="23" name="Rounded Rectangle 22"/>
          <p:cNvSpPr/>
          <p:nvPr/>
        </p:nvSpPr>
        <p:spPr bwMode="auto">
          <a:xfrm>
            <a:off x="3352800" y="2057400"/>
            <a:ext cx="5257800" cy="1905000"/>
          </a:xfrm>
          <a:prstGeom prst="round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lstStyle/>
          <a:p>
            <a:pPr marL="0" marR="0" indent="0" algn="ctr" defTabSz="914400" eaLnBrk="0" latinLnBrk="0" hangingPunct="0">
              <a:lnSpc>
                <a:spcPct val="100000"/>
              </a:lnSpc>
              <a:buClrTx/>
              <a:buSzTx/>
              <a:buFontTx/>
              <a:buNone/>
              <a:tabLst/>
              <a:defRPr/>
            </a:pPr>
            <a:r>
              <a:rPr lang="en-US" sz="2800" b="1" dirty="0">
                <a:solidFill>
                  <a:schemeClr val="bg1"/>
                </a:solidFill>
                <a:latin typeface="+mj-lt"/>
                <a:cs typeface="+mn-cs"/>
              </a:rPr>
              <a:t>ABSLI Vision MoneyBack Plan</a:t>
            </a:r>
          </a:p>
          <a:p>
            <a:pPr marL="0" marR="0" indent="0" defTabSz="914400" eaLnBrk="0" latinLnBrk="0" hangingPunct="0">
              <a:lnSpc>
                <a:spcPct val="100000"/>
              </a:lnSpc>
              <a:buClrTx/>
              <a:buSzTx/>
              <a:buFontTx/>
              <a:buNone/>
              <a:tabLst/>
              <a:defRPr/>
            </a:pPr>
            <a:endParaRPr lang="en-US" sz="2000" b="1" dirty="0">
              <a:solidFill>
                <a:schemeClr val="bg1"/>
              </a:solidFill>
              <a:latin typeface="+mj-lt"/>
              <a:cs typeface="+mn-cs"/>
            </a:endParaRPr>
          </a:p>
          <a:p>
            <a:pPr marL="0" marR="0" indent="0" algn="ctr" defTabSz="914400" eaLnBrk="0" latinLnBrk="0" hangingPunct="0">
              <a:lnSpc>
                <a:spcPct val="100000"/>
              </a:lnSpc>
              <a:buClrTx/>
              <a:buSzTx/>
              <a:buFontTx/>
              <a:buNone/>
              <a:tabLst/>
              <a:defRPr/>
            </a:pPr>
            <a:r>
              <a:rPr lang="en-US" sz="1600" b="1" dirty="0">
                <a:solidFill>
                  <a:schemeClr val="bg1"/>
                </a:solidFill>
                <a:latin typeface="+mj-lt"/>
                <a:cs typeface="+mn-cs"/>
              </a:rPr>
              <a:t>A true MoneyBack with a Vision on my changing milestones</a:t>
            </a:r>
          </a:p>
          <a:p>
            <a:pPr marL="0" marR="0" indent="0" algn="ctr" defTabSz="914400" eaLnBrk="0" latinLnBrk="0" hangingPunct="0">
              <a:lnSpc>
                <a:spcPct val="100000"/>
              </a:lnSpc>
              <a:buClrTx/>
              <a:buSzTx/>
              <a:buFontTx/>
              <a:buNone/>
              <a:tabLst/>
              <a:defRPr/>
            </a:pPr>
            <a:endParaRPr lang="en-US" sz="1600" b="1" dirty="0">
              <a:solidFill>
                <a:schemeClr val="bg1"/>
              </a:solidFill>
              <a:latin typeface="+mj-lt"/>
              <a:cs typeface="+mn-cs"/>
            </a:endParaRPr>
          </a:p>
          <a:p>
            <a:pPr marL="0" marR="0" indent="0" algn="ctr" defTabSz="914400" eaLnBrk="0" latinLnBrk="0" hangingPunct="0">
              <a:lnSpc>
                <a:spcPct val="100000"/>
              </a:lnSpc>
              <a:buClrTx/>
              <a:buSzTx/>
              <a:buFontTx/>
              <a:buNone/>
              <a:tabLst/>
              <a:defRPr/>
            </a:pPr>
            <a:r>
              <a:rPr lang="en-US" sz="800" b="1" dirty="0">
                <a:solidFill>
                  <a:schemeClr val="bg1"/>
                </a:solidFill>
                <a:latin typeface="+mj-lt"/>
                <a:cs typeface="+mn-cs"/>
              </a:rPr>
              <a:t>Short Pay | Choice of payout period | Payout Deferment  Option | Riders </a:t>
            </a:r>
          </a:p>
          <a:p>
            <a:pPr marL="0" marR="0" indent="0" defTabSz="914400" eaLnBrk="0" latinLnBrk="0" hangingPunct="0">
              <a:lnSpc>
                <a:spcPct val="100000"/>
              </a:lnSpc>
              <a:buClrTx/>
              <a:buSzTx/>
              <a:buFontTx/>
              <a:buNone/>
              <a:tabLst/>
              <a:defRPr/>
            </a:pPr>
            <a:endParaRPr lang="en-US" sz="1600" b="1" dirty="0">
              <a:solidFill>
                <a:schemeClr val="bg1"/>
              </a:solidFill>
              <a:latin typeface="+mj-lt"/>
              <a:cs typeface="+mn-cs"/>
            </a:endParaRPr>
          </a:p>
          <a:p>
            <a:pPr marL="0" marR="0" indent="0" defTabSz="914400" eaLnBrk="0" latinLnBrk="0" hangingPunct="0">
              <a:lnSpc>
                <a:spcPct val="100000"/>
              </a:lnSpc>
              <a:buClrTx/>
              <a:buSzTx/>
              <a:buFontTx/>
              <a:buNone/>
              <a:tabLst/>
              <a:defRPr/>
            </a:pPr>
            <a:endParaRPr lang="en-US" sz="1600" b="1" dirty="0">
              <a:solidFill>
                <a:schemeClr val="bg1"/>
              </a:solidFill>
              <a:latin typeface="+mj-lt"/>
              <a:cs typeface="+mn-cs"/>
            </a:endParaRPr>
          </a:p>
          <a:p>
            <a:pPr marL="0" marR="0" indent="0" defTabSz="914400" eaLnBrk="0" latinLnBrk="0" hangingPunct="0">
              <a:lnSpc>
                <a:spcPct val="100000"/>
              </a:lnSpc>
              <a:buClrTx/>
              <a:buSzTx/>
              <a:buFontTx/>
              <a:buNone/>
              <a:tabLst/>
              <a:defRPr/>
            </a:pPr>
            <a:endParaRPr lang="en-US" sz="1600" b="1" dirty="0">
              <a:solidFill>
                <a:schemeClr val="bg1"/>
              </a:solidFill>
              <a:latin typeface="+mj-lt"/>
              <a:cs typeface="+mn-cs"/>
            </a:endParaRPr>
          </a:p>
          <a:p>
            <a:pPr marL="0" marR="0" indent="0" defTabSz="914400" eaLnBrk="0" latinLnBrk="0" hangingPunct="0">
              <a:lnSpc>
                <a:spcPct val="100000"/>
              </a:lnSpc>
              <a:buClrTx/>
              <a:buSzTx/>
              <a:buFontTx/>
              <a:buNone/>
              <a:tabLst/>
              <a:defRPr/>
            </a:pPr>
            <a:endParaRPr lang="en-US" sz="2000" b="1" dirty="0">
              <a:solidFill>
                <a:schemeClr val="bg1"/>
              </a:solidFill>
              <a:latin typeface="+mj-lt"/>
              <a:cs typeface="+mn-cs"/>
            </a:endParaRPr>
          </a:p>
        </p:txBody>
      </p:sp>
      <p:sp>
        <p:nvSpPr>
          <p:cNvPr id="16" name="Content Placeholder 15">
            <a:extLst>
              <a:ext uri="{FF2B5EF4-FFF2-40B4-BE49-F238E27FC236}">
                <a16:creationId xmlns:a16="http://schemas.microsoft.com/office/drawing/2014/main" id="{80168B99-8F20-4117-9E4C-A5B4505D7ACB}"/>
              </a:ext>
            </a:extLst>
          </p:cNvPr>
          <p:cNvSpPr>
            <a:spLocks noGrp="1"/>
          </p:cNvSpPr>
          <p:nvPr>
            <p:ph sz="quarter" idx="15"/>
          </p:nvPr>
        </p:nvSpPr>
        <p:spPr/>
        <p:txBody>
          <a:bodyPr/>
          <a:lstStyle/>
          <a:p>
            <a:endParaRPr lang="en-I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CAB15F-326C-4DE3-922C-8FC9235861D0}"/>
              </a:ext>
            </a:extLst>
          </p:cNvPr>
          <p:cNvSpPr>
            <a:spLocks noGrp="1"/>
          </p:cNvSpPr>
          <p:nvPr>
            <p:ph type="title"/>
          </p:nvPr>
        </p:nvSpPr>
        <p:spPr>
          <a:xfrm>
            <a:off x="381000" y="457200"/>
            <a:ext cx="5871098" cy="533400"/>
          </a:xfrm>
        </p:spPr>
        <p:txBody>
          <a:bodyPr/>
          <a:lstStyle/>
          <a:p>
            <a:r>
              <a:rPr lang="en-IN" sz="2400" dirty="0"/>
              <a:t>Disclaimer</a:t>
            </a:r>
          </a:p>
        </p:txBody>
      </p:sp>
      <p:sp>
        <p:nvSpPr>
          <p:cNvPr id="4" name="Content Placeholder 3">
            <a:extLst>
              <a:ext uri="{FF2B5EF4-FFF2-40B4-BE49-F238E27FC236}">
                <a16:creationId xmlns:a16="http://schemas.microsoft.com/office/drawing/2014/main" id="{6DB7034E-5206-499C-AF87-D85834DE56DF}"/>
              </a:ext>
            </a:extLst>
          </p:cNvPr>
          <p:cNvSpPr>
            <a:spLocks noGrp="1"/>
          </p:cNvSpPr>
          <p:nvPr>
            <p:ph sz="quarter" idx="15"/>
          </p:nvPr>
        </p:nvSpPr>
        <p:spPr/>
        <p:txBody>
          <a:bodyPr/>
          <a:lstStyle/>
          <a:p>
            <a:endParaRPr lang="en-IN"/>
          </a:p>
        </p:txBody>
      </p:sp>
      <p:sp>
        <p:nvSpPr>
          <p:cNvPr id="12" name="Content Placeholder 8">
            <a:extLst>
              <a:ext uri="{FF2B5EF4-FFF2-40B4-BE49-F238E27FC236}">
                <a16:creationId xmlns:a16="http://schemas.microsoft.com/office/drawing/2014/main" id="{DC80FBB0-B67C-4DAC-8147-087C0CD8F633}"/>
              </a:ext>
            </a:extLst>
          </p:cNvPr>
          <p:cNvSpPr txBox="1">
            <a:spLocks/>
          </p:cNvSpPr>
          <p:nvPr/>
        </p:nvSpPr>
        <p:spPr>
          <a:xfrm>
            <a:off x="609761" y="1166873"/>
            <a:ext cx="8229440" cy="330665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PF Encore Sans Pro" panose="02000503040000020004" pitchFamily="50"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F Encore Sans Pro" panose="02000503040000020004" pitchFamily="50"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F Encore Sans Pro" panose="02000503040000020004" pitchFamily="50"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F Encore Sans Pro" panose="02000503040000020004" pitchFamily="50"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F Encore Sans Pro" panose="02000503040000020004"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IN" sz="1600" b="0" i="0" u="none" strike="noStrike" kern="1200" cap="none" spc="0" normalizeH="0" baseline="0" noProof="0" dirty="0">
                <a:ln>
                  <a:noFill/>
                </a:ln>
                <a:solidFill>
                  <a:sysClr val="windowText" lastClr="000000"/>
                </a:solidFill>
                <a:effectLst/>
                <a:uLnTx/>
                <a:uFillTx/>
                <a:latin typeface="Calibri"/>
                <a:ea typeface="+mn-ea"/>
                <a:cs typeface="+mn-cs"/>
              </a:rPr>
              <a:t>The Trade Logo “Aditya Birla Capital” displayed is owned by Aditya Birla Management Corporation Private Limited (Trademark Owner) and used by Aditya Birla Sun Life Insurance Company Limited (ABSLI) under the license.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IN" sz="1600" b="0" i="0" u="none" strike="noStrike" kern="1200" cap="none" spc="0" normalizeH="0" baseline="0" noProof="0" dirty="0">
                <a:ln>
                  <a:noFill/>
                </a:ln>
                <a:solidFill>
                  <a:sysClr val="windowText" lastClr="000000"/>
                </a:solidFill>
                <a:effectLst/>
                <a:uLnTx/>
                <a:uFillTx/>
                <a:latin typeface="Calibri"/>
                <a:ea typeface="+mn-ea"/>
                <a:cs typeface="+mn-cs"/>
              </a:rPr>
              <a:t>Please refer to the Product Brochure for more details on product features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IN" sz="1600" b="0" i="0" u="none" strike="noStrike" kern="1200" cap="none" spc="0" normalizeH="0" baseline="0" noProof="0" dirty="0">
                <a:ln>
                  <a:noFill/>
                </a:ln>
                <a:solidFill>
                  <a:sysClr val="windowText" lastClr="000000"/>
                </a:solidFill>
                <a:effectLst/>
                <a:uLnTx/>
                <a:uFillTx/>
                <a:latin typeface="Calibri"/>
                <a:ea typeface="+mn-ea"/>
                <a:cs typeface="+mn-cs"/>
              </a:rPr>
              <a:t>For more details on risk factors, terms and conditions please read sales brochure carefully before concluding the sale.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IN" sz="1600" b="0" i="0" u="none" strike="noStrike" kern="1200" cap="none" spc="0" normalizeH="0" baseline="0" noProof="0" dirty="0">
                <a:ln>
                  <a:noFill/>
                </a:ln>
                <a:solidFill>
                  <a:sysClr val="windowText" lastClr="000000"/>
                </a:solidFill>
                <a:effectLst/>
                <a:uLnTx/>
                <a:uFillTx/>
                <a:latin typeface="Calibri"/>
                <a:ea typeface="+mn-ea"/>
                <a:cs typeface="+mn-cs"/>
              </a:rPr>
              <a:t>Tax Benefits are subject to changes in tax laws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IN" sz="1600" b="0" i="0" u="none" strike="noStrike" kern="1200" cap="none" spc="0" normalizeH="0" baseline="0" noProof="0" dirty="0">
                <a:ln>
                  <a:noFill/>
                </a:ln>
                <a:solidFill>
                  <a:sysClr val="windowText" lastClr="000000"/>
                </a:solidFill>
                <a:effectLst/>
                <a:uLnTx/>
                <a:uFillTx/>
                <a:latin typeface="Calibri"/>
                <a:ea typeface="+mn-ea"/>
                <a:cs typeface="+mn-cs"/>
              </a:rPr>
              <a:t>Registered Office: </a:t>
            </a:r>
            <a:r>
              <a:rPr kumimoji="0" lang="en-IN" sz="1200" b="0" i="0" u="none" strike="noStrike" kern="1200" cap="none" spc="0" normalizeH="0" baseline="0" noProof="0" dirty="0">
                <a:ln>
                  <a:noFill/>
                </a:ln>
                <a:solidFill>
                  <a:sysClr val="windowText" lastClr="000000"/>
                </a:solidFill>
                <a:effectLst/>
                <a:uLnTx/>
                <a:uFillTx/>
                <a:latin typeface="PF Encore Sans Pro" panose="02000503040000020004" pitchFamily="50" charset="0"/>
                <a:ea typeface="+mn-ea"/>
                <a:cs typeface="+mn-cs"/>
              </a:rPr>
              <a:t>One World Centre Tower 1, 16th Floor, Jupiter Mill compound, 841, Senapati Bapat Marg, Elphinstone road, Mumbai – 400013. Call centre: 1-800-270-7000. Reg No. 109 | CIN: U99999MH2000PLC128110 Website: www.adityabirlasunlifeinsurance.com</a:t>
            </a:r>
          </a:p>
        </p:txBody>
      </p:sp>
      <p:sp>
        <p:nvSpPr>
          <p:cNvPr id="13" name="Content Placeholder 8">
            <a:extLst>
              <a:ext uri="{FF2B5EF4-FFF2-40B4-BE49-F238E27FC236}">
                <a16:creationId xmlns:a16="http://schemas.microsoft.com/office/drawing/2014/main" id="{AF9CD579-E89E-43E1-A0D2-9C5F327613CB}"/>
              </a:ext>
            </a:extLst>
          </p:cNvPr>
          <p:cNvSpPr txBox="1">
            <a:spLocks/>
          </p:cNvSpPr>
          <p:nvPr/>
        </p:nvSpPr>
        <p:spPr>
          <a:xfrm>
            <a:off x="838200" y="4313797"/>
            <a:ext cx="6976403" cy="1553603"/>
          </a:xfrm>
          <a:prstGeom prst="rect">
            <a:avLst/>
          </a:prstGeom>
          <a:solidFill>
            <a:sysClr val="window" lastClr="FFFFFF"/>
          </a:solidFill>
          <a:ln w="25400" cap="flat" cmpd="sng" algn="ctr">
            <a:solidFill>
              <a:sysClr val="windowText" lastClr="000000"/>
            </a:solidFill>
            <a:prstDash val="solid"/>
          </a:ln>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PF Encore Sans Pro" panose="02000503040000020004" pitchFamily="50"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PF Encore Sans Pro" panose="02000503040000020004" pitchFamily="50"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PF Encore Sans Pro" panose="02000503040000020004" pitchFamily="50"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PF Encore Sans Pro" panose="02000503040000020004" pitchFamily="50"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PF Encore Sans Pro" panose="02000503040000020004"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IN" sz="1600" b="1" i="0" u="none" strike="noStrike" kern="1200" cap="none" spc="0" normalizeH="0" baseline="0" noProof="0" dirty="0">
                <a:ln>
                  <a:noFill/>
                </a:ln>
                <a:solidFill>
                  <a:prstClr val="black"/>
                </a:solidFill>
                <a:effectLst/>
                <a:uLnTx/>
                <a:uFillTx/>
                <a:latin typeface="Calibri"/>
                <a:ea typeface="+mn-ea"/>
                <a:cs typeface="+mn-cs"/>
              </a:rPr>
              <a:t>BEWARE OF SPURIOUS/ FRAUD PHONE CALLS!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IN"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IN" sz="1600" b="0" i="0" u="none" strike="noStrike" kern="1200" cap="none" spc="0" normalizeH="0" baseline="0" noProof="0" dirty="0">
                <a:ln>
                  <a:noFill/>
                </a:ln>
                <a:solidFill>
                  <a:prstClr val="black"/>
                </a:solidFill>
                <a:effectLst/>
                <a:uLnTx/>
                <a:uFillTx/>
                <a:latin typeface="Calibri"/>
                <a:ea typeface="+mn-ea"/>
                <a:cs typeface="+mn-cs"/>
              </a:rPr>
              <a:t>IRDAI is not involved in activities like selling insurance policies, announcing bonus or investment of premiums. Public receiving such phone calls are requested to lodge a police complaint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5"/>
          <p:cNvGrpSpPr>
            <a:grpSpLocks/>
          </p:cNvGrpSpPr>
          <p:nvPr/>
        </p:nvGrpSpPr>
        <p:grpSpPr bwMode="auto">
          <a:xfrm>
            <a:off x="1979613" y="5410200"/>
            <a:ext cx="822325" cy="885825"/>
            <a:chOff x="706932" y="5575300"/>
            <a:chExt cx="822960" cy="886460"/>
          </a:xfrm>
        </p:grpSpPr>
        <p:sp>
          <p:nvSpPr>
            <p:cNvPr id="37" name="Oval 36">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4833"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34820" name="Group 38"/>
          <p:cNvGrpSpPr>
            <a:grpSpLocks/>
          </p:cNvGrpSpPr>
          <p:nvPr/>
        </p:nvGrpSpPr>
        <p:grpSpPr bwMode="auto">
          <a:xfrm>
            <a:off x="3021013" y="5473700"/>
            <a:ext cx="822325" cy="822325"/>
            <a:chOff x="1697532" y="5638800"/>
            <a:chExt cx="822960" cy="822960"/>
          </a:xfrm>
        </p:grpSpPr>
        <p:sp>
          <p:nvSpPr>
            <p:cNvPr id="40" name="Oval 39">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4831"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34821" name="Group 41"/>
          <p:cNvGrpSpPr>
            <a:grpSpLocks/>
          </p:cNvGrpSpPr>
          <p:nvPr/>
        </p:nvGrpSpPr>
        <p:grpSpPr bwMode="auto">
          <a:xfrm>
            <a:off x="4056063" y="5499100"/>
            <a:ext cx="823912" cy="822325"/>
            <a:chOff x="3602532" y="5638800"/>
            <a:chExt cx="822960" cy="822960"/>
          </a:xfrm>
        </p:grpSpPr>
        <p:sp>
          <p:nvSpPr>
            <p:cNvPr id="43" name="Oval 42">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34829" name="Picture 6">
              <a:hlinkClick r:id="rId6" action="ppaction://hlinksldjump"/>
            </p:cNvPr>
            <p:cNvPicPr>
              <a:picLocks noChangeAspect="1" noChangeArrowheads="1"/>
            </p:cNvPicPr>
            <p:nvPr/>
          </p:nvPicPr>
          <p:blipFill>
            <a:blip r:embed="rId7" cstate="print"/>
            <a:srcRect/>
            <a:stretch>
              <a:fillRect/>
            </a:stretch>
          </p:blipFill>
          <p:spPr bwMode="auto">
            <a:xfrm>
              <a:off x="3609975" y="5670550"/>
              <a:ext cx="774700" cy="755650"/>
            </a:xfrm>
            <a:prstGeom prst="rect">
              <a:avLst/>
            </a:prstGeom>
            <a:noFill/>
            <a:ln w="9525">
              <a:noFill/>
              <a:miter lim="800000"/>
              <a:headEnd/>
              <a:tailEnd/>
            </a:ln>
          </p:spPr>
        </p:pic>
      </p:grpSp>
      <p:grpSp>
        <p:nvGrpSpPr>
          <p:cNvPr id="34822" name="Group 45"/>
          <p:cNvGrpSpPr>
            <a:grpSpLocks/>
          </p:cNvGrpSpPr>
          <p:nvPr/>
        </p:nvGrpSpPr>
        <p:grpSpPr bwMode="auto">
          <a:xfrm>
            <a:off x="6162675" y="5484813"/>
            <a:ext cx="822325" cy="823912"/>
            <a:chOff x="7482348" y="5625012"/>
            <a:chExt cx="822960" cy="822960"/>
          </a:xfrm>
        </p:grpSpPr>
        <p:sp>
          <p:nvSpPr>
            <p:cNvPr id="47" name="Oval 46">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4827"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34823" name="Group 48"/>
          <p:cNvGrpSpPr>
            <a:grpSpLocks/>
          </p:cNvGrpSpPr>
          <p:nvPr/>
        </p:nvGrpSpPr>
        <p:grpSpPr bwMode="auto">
          <a:xfrm>
            <a:off x="5118100" y="5473700"/>
            <a:ext cx="822325" cy="822325"/>
            <a:chOff x="4572492" y="5654040"/>
            <a:chExt cx="822960" cy="822960"/>
          </a:xfrm>
        </p:grpSpPr>
        <p:sp>
          <p:nvSpPr>
            <p:cNvPr id="50" name="Oval 49">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34825"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2" name="Title 1">
            <a:extLst>
              <a:ext uri="{FF2B5EF4-FFF2-40B4-BE49-F238E27FC236}">
                <a16:creationId xmlns:a16="http://schemas.microsoft.com/office/drawing/2014/main" id="{7C2FB7E7-68C1-4D82-9432-6E65E6EABB8E}"/>
              </a:ext>
            </a:extLst>
          </p:cNvPr>
          <p:cNvSpPr>
            <a:spLocks noGrp="1"/>
          </p:cNvSpPr>
          <p:nvPr>
            <p:ph type="ctrTitle"/>
          </p:nvPr>
        </p:nvSpPr>
        <p:spPr/>
        <p:txBody>
          <a:bodyPr/>
          <a:lstStyle/>
          <a:p>
            <a:r>
              <a:rPr lang="en-IN" dirty="0"/>
              <a:t>Thank You</a:t>
            </a:r>
          </a:p>
        </p:txBody>
      </p:sp>
      <p:sp>
        <p:nvSpPr>
          <p:cNvPr id="5" name="Content Placeholder 4">
            <a:extLst>
              <a:ext uri="{FF2B5EF4-FFF2-40B4-BE49-F238E27FC236}">
                <a16:creationId xmlns:a16="http://schemas.microsoft.com/office/drawing/2014/main" id="{BF09D55E-0467-4CC0-B100-5D7ECA542570}"/>
              </a:ext>
            </a:extLst>
          </p:cNvPr>
          <p:cNvSpPr>
            <a:spLocks noGrp="1"/>
          </p:cNvSpPr>
          <p:nvPr>
            <p:ph sz="quarter" idx="15"/>
          </p:nvPr>
        </p:nvSpPr>
        <p:spPr/>
        <p:txBody>
          <a:bodyPr/>
          <a:lstStyle/>
          <a:p>
            <a:endParaRPr lang="en-IN"/>
          </a:p>
        </p:txBody>
      </p:sp>
      <p:sp>
        <p:nvSpPr>
          <p:cNvPr id="3" name="Rectangle 2">
            <a:extLst>
              <a:ext uri="{FF2B5EF4-FFF2-40B4-BE49-F238E27FC236}">
                <a16:creationId xmlns:a16="http://schemas.microsoft.com/office/drawing/2014/main" id="{82198771-6C34-474C-91C7-3E8F5F8FE469}"/>
              </a:ext>
            </a:extLst>
          </p:cNvPr>
          <p:cNvSpPr/>
          <p:nvPr/>
        </p:nvSpPr>
        <p:spPr>
          <a:xfrm>
            <a:off x="6578917" y="1371600"/>
            <a:ext cx="2143536" cy="230832"/>
          </a:xfrm>
          <a:prstGeom prst="rect">
            <a:avLst/>
          </a:prstGeom>
          <a:solidFill>
            <a:schemeClr val="accent2"/>
          </a:solidFill>
        </p:spPr>
        <p:txBody>
          <a:bodyPr wrap="none">
            <a:spAutoFit/>
          </a:bodyPr>
          <a:lstStyle/>
          <a:p>
            <a:r>
              <a:rPr lang="en-IN" sz="900" dirty="0">
                <a:solidFill>
                  <a:schemeClr val="bg1"/>
                </a:solidFill>
                <a:latin typeface="Trebuchet MS" panose="020B0603020202020204" pitchFamily="34" charset="0"/>
              </a:rPr>
              <a:t>www.adityabirlasunlifeinsurance.com</a:t>
            </a:r>
            <a:endParaRPr lang="en-IN" sz="900" dirty="0">
              <a:solidFill>
                <a:schemeClr val="bg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1979613" y="5334000"/>
            <a:ext cx="822325" cy="898525"/>
            <a:chOff x="706932" y="5562600"/>
            <a:chExt cx="822960" cy="899160"/>
          </a:xfrm>
        </p:grpSpPr>
        <p:sp>
          <p:nvSpPr>
            <p:cNvPr id="62" name="Oval 61">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mj-lt"/>
                <a:cs typeface="+mn-cs"/>
              </a:endParaRPr>
            </a:p>
          </p:txBody>
        </p:sp>
        <p:pic>
          <p:nvPicPr>
            <p:cNvPr id="19479" name="Picture 2">
              <a:hlinkClick r:id="rId2" action="ppaction://hlinksldjump"/>
            </p:cNvPr>
            <p:cNvPicPr>
              <a:picLocks noChangeAspect="1" noChangeArrowheads="1"/>
            </p:cNvPicPr>
            <p:nvPr/>
          </p:nvPicPr>
          <p:blipFill>
            <a:blip r:embed="rId3" cstate="print"/>
            <a:srcRect/>
            <a:stretch>
              <a:fillRect/>
            </a:stretch>
          </p:blipFill>
          <p:spPr bwMode="auto">
            <a:xfrm>
              <a:off x="723900" y="5562600"/>
              <a:ext cx="792163" cy="828675"/>
            </a:xfrm>
            <a:prstGeom prst="rect">
              <a:avLst/>
            </a:prstGeom>
            <a:noFill/>
            <a:ln w="9525">
              <a:noFill/>
              <a:miter lim="800000"/>
              <a:headEnd/>
              <a:tailEnd/>
            </a:ln>
          </p:spPr>
        </p:pic>
      </p:grpSp>
      <p:grpSp>
        <p:nvGrpSpPr>
          <p:cNvPr id="3" name="Group 63"/>
          <p:cNvGrpSpPr>
            <a:grpSpLocks/>
          </p:cNvGrpSpPr>
          <p:nvPr/>
        </p:nvGrpSpPr>
        <p:grpSpPr bwMode="auto">
          <a:xfrm>
            <a:off x="3021013" y="5410200"/>
            <a:ext cx="822325" cy="822325"/>
            <a:chOff x="1697532" y="5638800"/>
            <a:chExt cx="822960" cy="822960"/>
          </a:xfrm>
        </p:grpSpPr>
        <p:sp>
          <p:nvSpPr>
            <p:cNvPr id="65" name="Oval 64">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4" name="Group 66"/>
          <p:cNvGrpSpPr>
            <a:grpSpLocks/>
          </p:cNvGrpSpPr>
          <p:nvPr/>
        </p:nvGrpSpPr>
        <p:grpSpPr bwMode="auto">
          <a:xfrm>
            <a:off x="4056063" y="5435600"/>
            <a:ext cx="823912" cy="822325"/>
            <a:chOff x="3602532" y="5638800"/>
            <a:chExt cx="822960" cy="822960"/>
          </a:xfrm>
        </p:grpSpPr>
        <p:sp>
          <p:nvSpPr>
            <p:cNvPr id="69" name="Oval 68">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3"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5" name="Group 72"/>
          <p:cNvGrpSpPr>
            <a:grpSpLocks/>
          </p:cNvGrpSpPr>
          <p:nvPr/>
        </p:nvGrpSpPr>
        <p:grpSpPr bwMode="auto">
          <a:xfrm>
            <a:off x="6162675" y="5421313"/>
            <a:ext cx="822325" cy="823912"/>
            <a:chOff x="7482348" y="5625012"/>
            <a:chExt cx="822960" cy="822960"/>
          </a:xfrm>
        </p:grpSpPr>
        <p:sp>
          <p:nvSpPr>
            <p:cNvPr id="76" name="Oval 75">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7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6" name="Group 55"/>
          <p:cNvGrpSpPr>
            <a:grpSpLocks/>
          </p:cNvGrpSpPr>
          <p:nvPr/>
        </p:nvGrpSpPr>
        <p:grpSpPr bwMode="auto">
          <a:xfrm>
            <a:off x="5118100" y="5410200"/>
            <a:ext cx="822325" cy="822325"/>
            <a:chOff x="4572492" y="5654040"/>
            <a:chExt cx="822960" cy="822960"/>
          </a:xfrm>
        </p:grpSpPr>
        <p:sp>
          <p:nvSpPr>
            <p:cNvPr id="57" name="Oval 5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69"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30" name="Rectangle 29"/>
          <p:cNvSpPr/>
          <p:nvPr/>
        </p:nvSpPr>
        <p:spPr bwMode="auto">
          <a:xfrm>
            <a:off x="3509554" y="1828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mj-lt"/>
              </a:rPr>
              <a:t>I have short term milestones I want to plan for </a:t>
            </a:r>
            <a:endParaRPr kumimoji="0" lang="en-US" sz="1600" i="0" u="none" strike="noStrike" cap="none" normalizeH="0" baseline="0" dirty="0">
              <a:ln>
                <a:noFill/>
              </a:ln>
              <a:solidFill>
                <a:schemeClr val="bg1"/>
              </a:solidFill>
              <a:effectLst/>
              <a:latin typeface="+mj-lt"/>
            </a:endParaRPr>
          </a:p>
        </p:txBody>
      </p:sp>
      <p:sp>
        <p:nvSpPr>
          <p:cNvPr id="31" name="Rectangle 30"/>
          <p:cNvSpPr/>
          <p:nvPr/>
        </p:nvSpPr>
        <p:spPr bwMode="auto">
          <a:xfrm>
            <a:off x="3509554" y="2590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hangingPunct="0"/>
            <a:r>
              <a:rPr lang="en-US" sz="1600" dirty="0">
                <a:solidFill>
                  <a:schemeClr val="bg1"/>
                </a:solidFill>
              </a:rPr>
              <a:t>My current earning pattern and lifestyle prevents me from making long term financial commitments</a:t>
            </a:r>
            <a:endParaRPr kumimoji="0" lang="en-US" sz="1600" i="0" u="none" strike="noStrike" cap="none" normalizeH="0" baseline="0" dirty="0">
              <a:ln>
                <a:noFill/>
              </a:ln>
              <a:solidFill>
                <a:schemeClr val="bg1"/>
              </a:solidFill>
              <a:effectLst/>
              <a:latin typeface="+mj-lt"/>
            </a:endParaRPr>
          </a:p>
        </p:txBody>
      </p:sp>
      <p:sp>
        <p:nvSpPr>
          <p:cNvPr id="32" name="Rectangle 31"/>
          <p:cNvSpPr/>
          <p:nvPr/>
        </p:nvSpPr>
        <p:spPr bwMode="auto">
          <a:xfrm>
            <a:off x="3505200" y="3352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mj-lt"/>
              </a:rPr>
              <a:t>My milestones are not fixed and so are my need for money then</a:t>
            </a:r>
            <a:endParaRPr kumimoji="0" lang="en-US" sz="1600" i="0" u="none" strike="noStrike" cap="none" normalizeH="0" baseline="0" dirty="0">
              <a:ln>
                <a:noFill/>
              </a:ln>
              <a:solidFill>
                <a:schemeClr val="bg1"/>
              </a:solidFill>
              <a:effectLst/>
              <a:latin typeface="+mj-lt"/>
            </a:endParaRPr>
          </a:p>
        </p:txBody>
      </p:sp>
      <p:pic>
        <p:nvPicPr>
          <p:cNvPr id="21507" name="Picture 3"/>
          <p:cNvPicPr>
            <a:picLocks noChangeAspect="1" noChangeArrowheads="1"/>
          </p:cNvPicPr>
          <p:nvPr/>
        </p:nvPicPr>
        <p:blipFill>
          <a:blip r:embed="rId11" cstate="print">
            <a:clrChange>
              <a:clrFrom>
                <a:srgbClr val="FAFAF6"/>
              </a:clrFrom>
              <a:clrTo>
                <a:srgbClr val="FAFAF6">
                  <a:alpha val="0"/>
                </a:srgbClr>
              </a:clrTo>
            </a:clrChange>
          </a:blip>
          <a:srcRect/>
          <a:stretch>
            <a:fillRect/>
          </a:stretch>
        </p:blipFill>
        <p:spPr bwMode="auto">
          <a:xfrm>
            <a:off x="1122848" y="1287520"/>
            <a:ext cx="1259505" cy="3635768"/>
          </a:xfrm>
          <a:prstGeom prst="rect">
            <a:avLst/>
          </a:prstGeom>
          <a:noFill/>
          <a:ln w="9525">
            <a:noFill/>
            <a:miter lim="800000"/>
            <a:headEnd/>
            <a:tailEnd/>
          </a:ln>
          <a:effectLst>
            <a:softEdge rad="127000"/>
          </a:effectLst>
        </p:spPr>
      </p:pic>
      <p:sp>
        <p:nvSpPr>
          <p:cNvPr id="29" name="Rectangle 28"/>
          <p:cNvSpPr/>
          <p:nvPr/>
        </p:nvSpPr>
        <p:spPr bwMode="auto">
          <a:xfrm>
            <a:off x="3509554" y="41275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mj-lt"/>
              </a:rPr>
              <a:t>I am</a:t>
            </a:r>
            <a:r>
              <a:rPr kumimoji="0" lang="en-US" sz="1600" i="0" u="none" strike="noStrike" cap="none" normalizeH="0" dirty="0">
                <a:ln>
                  <a:noFill/>
                </a:ln>
                <a:solidFill>
                  <a:schemeClr val="bg1"/>
                </a:solidFill>
                <a:effectLst/>
                <a:latin typeface="+mj-lt"/>
              </a:rPr>
              <a:t> the new generation</a:t>
            </a:r>
            <a:endParaRPr kumimoji="0" lang="en-US" sz="1600" i="0" u="none" strike="noStrike" cap="none" normalizeH="0" baseline="0" dirty="0">
              <a:ln>
                <a:noFill/>
              </a:ln>
              <a:solidFill>
                <a:schemeClr val="bg1"/>
              </a:solidFill>
              <a:effectLst/>
              <a:latin typeface="+mj-lt"/>
            </a:endParaRPr>
          </a:p>
        </p:txBody>
      </p:sp>
      <p:sp>
        <p:nvSpPr>
          <p:cNvPr id="34" name="Title 1"/>
          <p:cNvSpPr txBox="1">
            <a:spLocks/>
          </p:cNvSpPr>
          <p:nvPr/>
        </p:nvSpPr>
        <p:spPr bwMode="auto">
          <a:xfrm>
            <a:off x="304800" y="304800"/>
            <a:ext cx="7985822" cy="685800"/>
          </a:xfrm>
          <a:prstGeom prst="rect">
            <a:avLst/>
          </a:prstGeom>
          <a:noFill/>
          <a:ln w="9525">
            <a:noFill/>
            <a:miter lim="800000"/>
            <a:headEnd/>
            <a:tailEnd/>
          </a:ln>
        </p:spPr>
        <p:txBody>
          <a:bodyPr vert="horz" wrap="square" lIns="91354" tIns="45676" rIns="91354" bIns="456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chemeClr val="bg1"/>
                </a:solidFill>
                <a:latin typeface="+mj-lt"/>
                <a:ea typeface="+mj-ea"/>
                <a:cs typeface="+mj-cs"/>
              </a:rPr>
              <a:t>Who am I?</a:t>
            </a:r>
            <a:endParaRPr lang="en-GB" sz="2400" b="1" dirty="0">
              <a:solidFill>
                <a:schemeClr val="bg1"/>
              </a:solidFill>
              <a:latin typeface="+mj-lt"/>
              <a:ea typeface="+mj-ea"/>
              <a:cs typeface="+mj-cs"/>
            </a:endParaRPr>
          </a:p>
        </p:txBody>
      </p:sp>
      <p:sp>
        <p:nvSpPr>
          <p:cNvPr id="16" name="Content Placeholder 15">
            <a:extLst>
              <a:ext uri="{FF2B5EF4-FFF2-40B4-BE49-F238E27FC236}">
                <a16:creationId xmlns:a16="http://schemas.microsoft.com/office/drawing/2014/main" id="{EA91C855-A727-42A9-88DB-FED571799B92}"/>
              </a:ext>
            </a:extLst>
          </p:cNvPr>
          <p:cNvSpPr>
            <a:spLocks noGrp="1"/>
          </p:cNvSpPr>
          <p:nvPr>
            <p:ph sz="quarter" idx="15"/>
          </p:nvPr>
        </p:nvSpPr>
        <p:spPr/>
        <p:txBody>
          <a:bodyPr/>
          <a:lstStyle/>
          <a:p>
            <a:endParaRPr lang="en-IN"/>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0"/>
          <p:cNvGrpSpPr>
            <a:grpSpLocks/>
          </p:cNvGrpSpPr>
          <p:nvPr/>
        </p:nvGrpSpPr>
        <p:grpSpPr bwMode="auto">
          <a:xfrm>
            <a:off x="1979613" y="5257800"/>
            <a:ext cx="822325" cy="898525"/>
            <a:chOff x="706932" y="5562600"/>
            <a:chExt cx="822960" cy="899160"/>
          </a:xfrm>
        </p:grpSpPr>
        <p:sp>
          <p:nvSpPr>
            <p:cNvPr id="62" name="Oval 61">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mj-lt"/>
                <a:cs typeface="+mn-cs"/>
              </a:endParaRPr>
            </a:p>
          </p:txBody>
        </p:sp>
        <p:pic>
          <p:nvPicPr>
            <p:cNvPr id="19479" name="Picture 2">
              <a:hlinkClick r:id="rId2" action="ppaction://hlinksldjump"/>
            </p:cNvPr>
            <p:cNvPicPr>
              <a:picLocks noChangeAspect="1" noChangeArrowheads="1"/>
            </p:cNvPicPr>
            <p:nvPr/>
          </p:nvPicPr>
          <p:blipFill>
            <a:blip r:embed="rId3" cstate="print"/>
            <a:srcRect/>
            <a:stretch>
              <a:fillRect/>
            </a:stretch>
          </p:blipFill>
          <p:spPr bwMode="auto">
            <a:xfrm>
              <a:off x="723900" y="5562600"/>
              <a:ext cx="792163" cy="828675"/>
            </a:xfrm>
            <a:prstGeom prst="rect">
              <a:avLst/>
            </a:prstGeom>
            <a:noFill/>
            <a:ln w="9525">
              <a:noFill/>
              <a:miter lim="800000"/>
              <a:headEnd/>
              <a:tailEnd/>
            </a:ln>
          </p:spPr>
        </p:pic>
      </p:grpSp>
      <p:grpSp>
        <p:nvGrpSpPr>
          <p:cNvPr id="19459" name="Group 63"/>
          <p:cNvGrpSpPr>
            <a:grpSpLocks/>
          </p:cNvGrpSpPr>
          <p:nvPr/>
        </p:nvGrpSpPr>
        <p:grpSpPr bwMode="auto">
          <a:xfrm>
            <a:off x="3021013" y="5334000"/>
            <a:ext cx="822325" cy="822325"/>
            <a:chOff x="1697532" y="5638800"/>
            <a:chExt cx="822960" cy="822960"/>
          </a:xfrm>
        </p:grpSpPr>
        <p:sp>
          <p:nvSpPr>
            <p:cNvPr id="65" name="Oval 64">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19460" name="Group 66"/>
          <p:cNvGrpSpPr>
            <a:grpSpLocks/>
          </p:cNvGrpSpPr>
          <p:nvPr/>
        </p:nvGrpSpPr>
        <p:grpSpPr bwMode="auto">
          <a:xfrm>
            <a:off x="4056063" y="5359400"/>
            <a:ext cx="823912" cy="822325"/>
            <a:chOff x="3602532" y="5638800"/>
            <a:chExt cx="822960" cy="822960"/>
          </a:xfrm>
        </p:grpSpPr>
        <p:sp>
          <p:nvSpPr>
            <p:cNvPr id="69" name="Oval 68">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3"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19461" name="Group 72"/>
          <p:cNvGrpSpPr>
            <a:grpSpLocks/>
          </p:cNvGrpSpPr>
          <p:nvPr/>
        </p:nvGrpSpPr>
        <p:grpSpPr bwMode="auto">
          <a:xfrm>
            <a:off x="6162675" y="5345113"/>
            <a:ext cx="822325" cy="823912"/>
            <a:chOff x="7482348" y="5625012"/>
            <a:chExt cx="822960" cy="822960"/>
          </a:xfrm>
        </p:grpSpPr>
        <p:sp>
          <p:nvSpPr>
            <p:cNvPr id="76" name="Oval 75">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7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19462" name="Group 55"/>
          <p:cNvGrpSpPr>
            <a:grpSpLocks/>
          </p:cNvGrpSpPr>
          <p:nvPr/>
        </p:nvGrpSpPr>
        <p:grpSpPr bwMode="auto">
          <a:xfrm>
            <a:off x="5118100" y="5334000"/>
            <a:ext cx="822325" cy="822325"/>
            <a:chOff x="4572492" y="5654040"/>
            <a:chExt cx="822960" cy="822960"/>
          </a:xfrm>
        </p:grpSpPr>
        <p:sp>
          <p:nvSpPr>
            <p:cNvPr id="57" name="Oval 5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69"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30" name="Rectangle 29"/>
          <p:cNvSpPr/>
          <p:nvPr/>
        </p:nvSpPr>
        <p:spPr bwMode="auto">
          <a:xfrm>
            <a:off x="3509554" y="1828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mj-lt"/>
              </a:rPr>
              <a:t>I need to wait for the end of the policy term to receive the benefits</a:t>
            </a:r>
            <a:endParaRPr kumimoji="0" lang="en-US" sz="1600" i="0" u="none" strike="noStrike" cap="none" normalizeH="0" baseline="0" dirty="0">
              <a:ln>
                <a:noFill/>
              </a:ln>
              <a:solidFill>
                <a:schemeClr val="bg1"/>
              </a:solidFill>
              <a:effectLst/>
              <a:latin typeface="+mj-lt"/>
            </a:endParaRPr>
          </a:p>
        </p:txBody>
      </p:sp>
      <p:sp>
        <p:nvSpPr>
          <p:cNvPr id="31" name="Rectangle 30"/>
          <p:cNvSpPr/>
          <p:nvPr/>
        </p:nvSpPr>
        <p:spPr bwMode="auto">
          <a:xfrm>
            <a:off x="3509554" y="2590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mj-lt"/>
              </a:rPr>
              <a:t>I need to pay for the entire policy term</a:t>
            </a:r>
            <a:endParaRPr kumimoji="0" lang="en-US" sz="1600" i="0" u="none" strike="noStrike" cap="none" normalizeH="0" baseline="0" dirty="0">
              <a:ln>
                <a:noFill/>
              </a:ln>
              <a:solidFill>
                <a:schemeClr val="bg1"/>
              </a:solidFill>
              <a:effectLst/>
              <a:latin typeface="+mj-lt"/>
            </a:endParaRPr>
          </a:p>
        </p:txBody>
      </p:sp>
      <p:sp>
        <p:nvSpPr>
          <p:cNvPr id="32" name="Rectangle 31"/>
          <p:cNvSpPr/>
          <p:nvPr/>
        </p:nvSpPr>
        <p:spPr bwMode="auto">
          <a:xfrm>
            <a:off x="3505200" y="33528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mj-lt"/>
              </a:rPr>
              <a:t>I will receive the benefits only as scheduled in the plan</a:t>
            </a:r>
            <a:endParaRPr kumimoji="0" lang="en-US" sz="1600" i="0" u="none" strike="noStrike" cap="none" normalizeH="0" baseline="0" dirty="0">
              <a:ln>
                <a:noFill/>
              </a:ln>
              <a:solidFill>
                <a:schemeClr val="bg1"/>
              </a:solidFill>
              <a:effectLst/>
              <a:latin typeface="+mj-lt"/>
            </a:endParaRPr>
          </a:p>
        </p:txBody>
      </p:sp>
      <p:pic>
        <p:nvPicPr>
          <p:cNvPr id="21507" name="Picture 3"/>
          <p:cNvPicPr>
            <a:picLocks noChangeAspect="1" noChangeArrowheads="1"/>
          </p:cNvPicPr>
          <p:nvPr/>
        </p:nvPicPr>
        <p:blipFill>
          <a:blip r:embed="rId11" cstate="print">
            <a:clrChange>
              <a:clrFrom>
                <a:srgbClr val="FAFAF6"/>
              </a:clrFrom>
              <a:clrTo>
                <a:srgbClr val="FAFAF6">
                  <a:alpha val="0"/>
                </a:srgbClr>
              </a:clrTo>
            </a:clrChange>
          </a:blip>
          <a:srcRect/>
          <a:stretch>
            <a:fillRect/>
          </a:stretch>
        </p:blipFill>
        <p:spPr bwMode="auto">
          <a:xfrm>
            <a:off x="914400" y="1219200"/>
            <a:ext cx="1310988" cy="3784386"/>
          </a:xfrm>
          <a:prstGeom prst="rect">
            <a:avLst/>
          </a:prstGeom>
          <a:noFill/>
          <a:ln w="9525">
            <a:noFill/>
            <a:miter lim="800000"/>
            <a:headEnd/>
            <a:tailEnd/>
          </a:ln>
          <a:effectLst>
            <a:softEdge rad="127000"/>
          </a:effectLst>
        </p:spPr>
      </p:pic>
      <p:sp>
        <p:nvSpPr>
          <p:cNvPr id="29" name="Rectangle 28"/>
          <p:cNvSpPr/>
          <p:nvPr/>
        </p:nvSpPr>
        <p:spPr bwMode="auto">
          <a:xfrm>
            <a:off x="3509554" y="4127500"/>
            <a:ext cx="4948646" cy="548640"/>
          </a:xfrm>
          <a:prstGeom prst="rect">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hangingPunct="0"/>
            <a:r>
              <a:rPr lang="en-US" sz="1600" dirty="0">
                <a:solidFill>
                  <a:schemeClr val="bg1"/>
                </a:solidFill>
                <a:latin typeface="+mj-lt"/>
              </a:rPr>
              <a:t>I don’t need insurance. </a:t>
            </a:r>
            <a:r>
              <a:rPr lang="en-US" sz="1600" dirty="0">
                <a:solidFill>
                  <a:schemeClr val="bg1"/>
                </a:solidFill>
              </a:rPr>
              <a:t>I am too young to die</a:t>
            </a:r>
            <a:endParaRPr kumimoji="0" lang="en-US" sz="1600" i="0" u="none" strike="noStrike" cap="none" normalizeH="0" baseline="0" dirty="0">
              <a:ln>
                <a:noFill/>
              </a:ln>
              <a:solidFill>
                <a:schemeClr val="bg1"/>
              </a:solidFill>
              <a:effectLst/>
              <a:latin typeface="+mj-lt"/>
            </a:endParaRPr>
          </a:p>
        </p:txBody>
      </p:sp>
      <p:sp>
        <p:nvSpPr>
          <p:cNvPr id="34" name="Title 1"/>
          <p:cNvSpPr txBox="1">
            <a:spLocks/>
          </p:cNvSpPr>
          <p:nvPr/>
        </p:nvSpPr>
        <p:spPr bwMode="auto">
          <a:xfrm>
            <a:off x="243778" y="304800"/>
            <a:ext cx="7985822" cy="685534"/>
          </a:xfrm>
          <a:prstGeom prst="rect">
            <a:avLst/>
          </a:prstGeom>
          <a:noFill/>
          <a:ln w="9525">
            <a:noFill/>
            <a:miter lim="800000"/>
            <a:headEnd/>
            <a:tailEnd/>
          </a:ln>
        </p:spPr>
        <p:txBody>
          <a:bodyPr vert="horz" wrap="square" lIns="91354" tIns="45676" rIns="91354" bIns="456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chemeClr val="bg1"/>
                </a:solidFill>
                <a:latin typeface="+mj-lt"/>
                <a:ea typeface="+mj-ea"/>
                <a:cs typeface="+mj-cs"/>
              </a:rPr>
              <a:t>My reasons of not buying an insurance plans</a:t>
            </a:r>
            <a:endParaRPr lang="en-GB" sz="2400" b="1" dirty="0">
              <a:solidFill>
                <a:schemeClr val="bg1"/>
              </a:solidFill>
              <a:latin typeface="+mj-lt"/>
              <a:ea typeface="+mj-ea"/>
              <a:cs typeface="+mj-cs"/>
            </a:endParaRPr>
          </a:p>
        </p:txBody>
      </p:sp>
      <p:sp>
        <p:nvSpPr>
          <p:cNvPr id="11" name="Content Placeholder 10">
            <a:extLst>
              <a:ext uri="{FF2B5EF4-FFF2-40B4-BE49-F238E27FC236}">
                <a16:creationId xmlns:a16="http://schemas.microsoft.com/office/drawing/2014/main" id="{01A20DB0-A739-43B5-9CEB-748B6DF275F1}"/>
              </a:ext>
            </a:extLst>
          </p:cNvPr>
          <p:cNvSpPr>
            <a:spLocks noGrp="1"/>
          </p:cNvSpPr>
          <p:nvPr>
            <p:ph sz="quarter" idx="15"/>
          </p:nvPr>
        </p:nvSpPr>
        <p:spPr/>
        <p:txBody>
          <a:bodyPr/>
          <a:lstStyle/>
          <a:p>
            <a:endParaRPr lang="en-IN"/>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0"/>
          <p:cNvGrpSpPr>
            <a:grpSpLocks/>
          </p:cNvGrpSpPr>
          <p:nvPr/>
        </p:nvGrpSpPr>
        <p:grpSpPr bwMode="auto">
          <a:xfrm>
            <a:off x="1979613" y="5257800"/>
            <a:ext cx="822325" cy="898525"/>
            <a:chOff x="706932" y="5562600"/>
            <a:chExt cx="822960" cy="899160"/>
          </a:xfrm>
        </p:grpSpPr>
        <p:sp>
          <p:nvSpPr>
            <p:cNvPr id="62" name="Oval 61">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mj-lt"/>
                <a:cs typeface="+mn-cs"/>
              </a:endParaRPr>
            </a:p>
          </p:txBody>
        </p:sp>
        <p:pic>
          <p:nvPicPr>
            <p:cNvPr id="19479" name="Picture 2">
              <a:hlinkClick r:id="rId2" action="ppaction://hlinksldjump"/>
            </p:cNvPr>
            <p:cNvPicPr>
              <a:picLocks noChangeAspect="1" noChangeArrowheads="1"/>
            </p:cNvPicPr>
            <p:nvPr/>
          </p:nvPicPr>
          <p:blipFill>
            <a:blip r:embed="rId3" cstate="print"/>
            <a:srcRect/>
            <a:stretch>
              <a:fillRect/>
            </a:stretch>
          </p:blipFill>
          <p:spPr bwMode="auto">
            <a:xfrm>
              <a:off x="723900" y="5562600"/>
              <a:ext cx="792163" cy="828675"/>
            </a:xfrm>
            <a:prstGeom prst="rect">
              <a:avLst/>
            </a:prstGeom>
            <a:noFill/>
            <a:ln w="9525">
              <a:noFill/>
              <a:miter lim="800000"/>
              <a:headEnd/>
              <a:tailEnd/>
            </a:ln>
          </p:spPr>
        </p:pic>
      </p:grpSp>
      <p:grpSp>
        <p:nvGrpSpPr>
          <p:cNvPr id="19459" name="Group 63"/>
          <p:cNvGrpSpPr>
            <a:grpSpLocks/>
          </p:cNvGrpSpPr>
          <p:nvPr/>
        </p:nvGrpSpPr>
        <p:grpSpPr bwMode="auto">
          <a:xfrm>
            <a:off x="3021013" y="5334000"/>
            <a:ext cx="822325" cy="822325"/>
            <a:chOff x="1697532" y="5638800"/>
            <a:chExt cx="822960" cy="822960"/>
          </a:xfrm>
        </p:grpSpPr>
        <p:sp>
          <p:nvSpPr>
            <p:cNvPr id="65" name="Oval 64">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5"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19460" name="Group 66"/>
          <p:cNvGrpSpPr>
            <a:grpSpLocks/>
          </p:cNvGrpSpPr>
          <p:nvPr/>
        </p:nvGrpSpPr>
        <p:grpSpPr bwMode="auto">
          <a:xfrm>
            <a:off x="4056063" y="5359400"/>
            <a:ext cx="823912" cy="822325"/>
            <a:chOff x="3602532" y="5638800"/>
            <a:chExt cx="822960" cy="822960"/>
          </a:xfrm>
        </p:grpSpPr>
        <p:sp>
          <p:nvSpPr>
            <p:cNvPr id="69" name="Oval 68">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mj-lt"/>
                <a:cs typeface="+mn-cs"/>
              </a:endParaRPr>
            </a:p>
          </p:txBody>
        </p:sp>
        <p:pic>
          <p:nvPicPr>
            <p:cNvPr id="19473"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19461" name="Group 72"/>
          <p:cNvGrpSpPr>
            <a:grpSpLocks/>
          </p:cNvGrpSpPr>
          <p:nvPr/>
        </p:nvGrpSpPr>
        <p:grpSpPr bwMode="auto">
          <a:xfrm>
            <a:off x="6162675" y="5345113"/>
            <a:ext cx="822325" cy="823912"/>
            <a:chOff x="7482348" y="5625012"/>
            <a:chExt cx="822960" cy="822960"/>
          </a:xfrm>
        </p:grpSpPr>
        <p:sp>
          <p:nvSpPr>
            <p:cNvPr id="76" name="Oval 75">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71"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19462" name="Group 55"/>
          <p:cNvGrpSpPr>
            <a:grpSpLocks/>
          </p:cNvGrpSpPr>
          <p:nvPr/>
        </p:nvGrpSpPr>
        <p:grpSpPr bwMode="auto">
          <a:xfrm>
            <a:off x="5118100" y="5334000"/>
            <a:ext cx="822325" cy="822325"/>
            <a:chOff x="4572492" y="5654040"/>
            <a:chExt cx="822960" cy="822960"/>
          </a:xfrm>
        </p:grpSpPr>
        <p:sp>
          <p:nvSpPr>
            <p:cNvPr id="57" name="Oval 5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mj-lt"/>
                <a:cs typeface="+mn-cs"/>
              </a:endParaRPr>
            </a:p>
          </p:txBody>
        </p:sp>
        <p:pic>
          <p:nvPicPr>
            <p:cNvPr id="19469"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19" name="AutoShape 9"/>
          <p:cNvSpPr>
            <a:spLocks noChangeArrowheads="1"/>
          </p:cNvSpPr>
          <p:nvPr/>
        </p:nvSpPr>
        <p:spPr bwMode="auto">
          <a:xfrm>
            <a:off x="838200" y="2438400"/>
            <a:ext cx="7620000" cy="2057400"/>
          </a:xfrm>
          <a:prstGeom prst="roundRect">
            <a:avLst>
              <a:gd name="adj" fmla="val 16667"/>
            </a:avLst>
          </a:prstGeom>
          <a:gradFill rotWithShape="0">
            <a:gsLst>
              <a:gs pos="0">
                <a:srgbClr val="000000"/>
              </a:gs>
              <a:gs pos="50000">
                <a:srgbClr val="990000"/>
              </a:gs>
              <a:gs pos="100000">
                <a:srgbClr val="000000"/>
              </a:gs>
            </a:gsLst>
            <a:lin ang="2700000" scaled="1"/>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normAutofit lnSpcReduction="10000"/>
          </a:bodyPr>
          <a:lstStyle/>
          <a:p>
            <a:pPr algn="ctr">
              <a:spcAft>
                <a:spcPts val="600"/>
              </a:spcAft>
            </a:pPr>
            <a:r>
              <a:rPr lang="en-US" sz="3500" b="1" dirty="0">
                <a:solidFill>
                  <a:schemeClr val="bg1"/>
                </a:solidFill>
              </a:rPr>
              <a:t>ABSLI Vision MoneyBack Plus Plan</a:t>
            </a:r>
          </a:p>
          <a:p>
            <a:pPr algn="ctr"/>
            <a:r>
              <a:rPr lang="en-US" sz="2400" i="1" dirty="0">
                <a:solidFill>
                  <a:schemeClr val="bg1"/>
                </a:solidFill>
              </a:rPr>
              <a:t>Enjoy life’s small joys with guaranteed payouts at regular intervals</a:t>
            </a:r>
          </a:p>
        </p:txBody>
      </p:sp>
      <p:sp>
        <p:nvSpPr>
          <p:cNvPr id="11" name="Content Placeholder 10">
            <a:extLst>
              <a:ext uri="{FF2B5EF4-FFF2-40B4-BE49-F238E27FC236}">
                <a16:creationId xmlns:a16="http://schemas.microsoft.com/office/drawing/2014/main" id="{4CAE35ED-F1A7-4188-929A-FE16DAD3579F}"/>
              </a:ext>
            </a:extLst>
          </p:cNvPr>
          <p:cNvSpPr>
            <a:spLocks noGrp="1"/>
          </p:cNvSpPr>
          <p:nvPr>
            <p:ph sz="quarter" idx="15"/>
          </p:nvPr>
        </p:nvSpPr>
        <p:spPr/>
        <p:txBody>
          <a:bodyPr/>
          <a:lstStyle/>
          <a:p>
            <a:endParaRPr lang="en-IN"/>
          </a:p>
        </p:txBody>
      </p:sp>
    </p:spTree>
    <p:extLst>
      <p:ext uri="{BB962C8B-B14F-4D97-AF65-F5344CB8AC3E}">
        <p14:creationId xmlns:p14="http://schemas.microsoft.com/office/powerpoint/2010/main" val="6536809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8" name="Group 21"/>
          <p:cNvGrpSpPr>
            <a:grpSpLocks/>
          </p:cNvGrpSpPr>
          <p:nvPr/>
        </p:nvGrpSpPr>
        <p:grpSpPr bwMode="auto">
          <a:xfrm>
            <a:off x="1979613" y="5257800"/>
            <a:ext cx="822325" cy="885825"/>
            <a:chOff x="706932" y="5575300"/>
            <a:chExt cx="822960" cy="886460"/>
          </a:xfrm>
        </p:grpSpPr>
        <p:sp>
          <p:nvSpPr>
            <p:cNvPr id="23" name="Oval 22">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6664"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26649" name="Group 24"/>
          <p:cNvGrpSpPr>
            <a:grpSpLocks/>
          </p:cNvGrpSpPr>
          <p:nvPr/>
        </p:nvGrpSpPr>
        <p:grpSpPr bwMode="auto">
          <a:xfrm>
            <a:off x="3021013" y="5321300"/>
            <a:ext cx="822325" cy="822325"/>
            <a:chOff x="1697532" y="5638800"/>
            <a:chExt cx="822960" cy="822960"/>
          </a:xfrm>
        </p:grpSpPr>
        <p:sp>
          <p:nvSpPr>
            <p:cNvPr id="26" name="Oval 25">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26662"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26650" name="Group 27"/>
          <p:cNvGrpSpPr>
            <a:grpSpLocks/>
          </p:cNvGrpSpPr>
          <p:nvPr/>
        </p:nvGrpSpPr>
        <p:grpSpPr bwMode="auto">
          <a:xfrm>
            <a:off x="4056063" y="5346700"/>
            <a:ext cx="823912" cy="822325"/>
            <a:chOff x="3602532" y="5638800"/>
            <a:chExt cx="822960" cy="822960"/>
          </a:xfrm>
        </p:grpSpPr>
        <p:sp>
          <p:nvSpPr>
            <p:cNvPr id="29" name="Oval 28">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6658"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26651" name="Group 30"/>
          <p:cNvGrpSpPr>
            <a:grpSpLocks/>
          </p:cNvGrpSpPr>
          <p:nvPr/>
        </p:nvGrpSpPr>
        <p:grpSpPr bwMode="auto">
          <a:xfrm>
            <a:off x="6162675" y="5332413"/>
            <a:ext cx="822325" cy="823912"/>
            <a:chOff x="7482348" y="5625012"/>
            <a:chExt cx="822960" cy="822960"/>
          </a:xfrm>
        </p:grpSpPr>
        <p:sp>
          <p:nvSpPr>
            <p:cNvPr id="32" name="Oval 31">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6656"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26652" name="Group 33"/>
          <p:cNvGrpSpPr>
            <a:grpSpLocks/>
          </p:cNvGrpSpPr>
          <p:nvPr/>
        </p:nvGrpSpPr>
        <p:grpSpPr bwMode="auto">
          <a:xfrm>
            <a:off x="5118100" y="5321300"/>
            <a:ext cx="822325" cy="822325"/>
            <a:chOff x="4572492" y="5654040"/>
            <a:chExt cx="822960" cy="822960"/>
          </a:xfrm>
        </p:grpSpPr>
        <p:sp>
          <p:nvSpPr>
            <p:cNvPr id="35" name="Oval 34">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6654"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graphicFrame>
        <p:nvGraphicFramePr>
          <p:cNvPr id="19" name="Table 18"/>
          <p:cNvGraphicFramePr>
            <a:graphicFrameLocks noGrp="1"/>
          </p:cNvGraphicFramePr>
          <p:nvPr>
            <p:extLst>
              <p:ext uri="{D42A27DB-BD31-4B8C-83A1-F6EECF244321}">
                <p14:modId xmlns:p14="http://schemas.microsoft.com/office/powerpoint/2010/main" val="1725933484"/>
              </p:ext>
            </p:extLst>
          </p:nvPr>
        </p:nvGraphicFramePr>
        <p:xfrm>
          <a:off x="381000" y="1219200"/>
          <a:ext cx="7924800" cy="2895600"/>
        </p:xfrm>
        <a:graphic>
          <a:graphicData uri="http://schemas.openxmlformats.org/drawingml/2006/table">
            <a:tbl>
              <a:tblPr/>
              <a:tblGrid>
                <a:gridCol w="2112400">
                  <a:extLst>
                    <a:ext uri="{9D8B030D-6E8A-4147-A177-3AD203B41FA5}">
                      <a16:colId xmlns:a16="http://schemas.microsoft.com/office/drawing/2014/main" val="20000"/>
                    </a:ext>
                  </a:extLst>
                </a:gridCol>
                <a:gridCol w="974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558799">
                <a:tc>
                  <a:txBody>
                    <a:bodyPr/>
                    <a:lstStyle/>
                    <a:p>
                      <a:pPr algn="l" rtl="0" fontAlgn="t"/>
                      <a:r>
                        <a:rPr lang="en-US" sz="1400" b="0" i="0" u="none" strike="noStrike" dirty="0">
                          <a:solidFill>
                            <a:srgbClr val="000000"/>
                          </a:solidFill>
                          <a:latin typeface="+mj-lt"/>
                        </a:rPr>
                        <a:t>Entry Age</a:t>
                      </a: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dot"/>
                      <a:round/>
                      <a:headEnd type="none" w="med" len="med"/>
                      <a:tailEnd type="none" w="med" len="med"/>
                    </a:lnB>
                  </a:tcPr>
                </a:tc>
                <a:tc>
                  <a:txBody>
                    <a:bodyPr/>
                    <a:lstStyle/>
                    <a:p>
                      <a:pPr algn="l" rtl="0" fontAlgn="t"/>
                      <a:endParaRPr lang="en-US" sz="1400" b="0" i="0" u="none" strike="noStrike" dirty="0">
                        <a:solidFill>
                          <a:srgbClr val="000000"/>
                        </a:solidFill>
                        <a:latin typeface="+mj-lt"/>
                      </a:endParaRP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3529"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j-lt"/>
                        </a:rPr>
                        <a:t>13 – 45 years </a:t>
                      </a:r>
                    </a:p>
                  </a:txBody>
                  <a:tcPr marL="9000" marR="9000" marT="9000" marB="0" anchor="ct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w="6350" cap="flat" cmpd="sng" algn="ctr">
                      <a:solidFill>
                        <a:srgbClr val="C00000"/>
                      </a:solidFill>
                      <a:prstDash val="dot"/>
                      <a:round/>
                      <a:headEnd type="none" w="med" len="med"/>
                      <a:tailEnd type="none" w="med" len="med"/>
                    </a:lnB>
                  </a:tcPr>
                </a:tc>
                <a:extLst>
                  <a:ext uri="{0D108BD9-81ED-4DB2-BD59-A6C34878D82A}">
                    <a16:rowId xmlns:a16="http://schemas.microsoft.com/office/drawing/2014/main" val="10000"/>
                  </a:ext>
                </a:extLst>
              </a:tr>
              <a:tr h="552450">
                <a:tc>
                  <a:txBody>
                    <a:bodyPr/>
                    <a:lstStyle/>
                    <a:p>
                      <a:pPr algn="l" rtl="0" fontAlgn="t"/>
                      <a:r>
                        <a:rPr lang="en-US" sz="1400" b="0" i="0" u="none" strike="noStrike" dirty="0">
                          <a:solidFill>
                            <a:srgbClr val="000000"/>
                          </a:solidFill>
                          <a:latin typeface="+mj-lt"/>
                        </a:rPr>
                        <a:t>Policy Term</a:t>
                      </a: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tc>
                  <a:txBody>
                    <a:bodyPr/>
                    <a:lstStyle/>
                    <a:p>
                      <a:pPr algn="l" rtl="0" fontAlgn="t"/>
                      <a:endParaRPr lang="en-US" sz="1400" b="0" i="0" u="none" strike="noStrike" dirty="0">
                        <a:solidFill>
                          <a:srgbClr val="000000"/>
                        </a:solidFill>
                        <a:latin typeface="+mj-lt"/>
                      </a:endParaRP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b="0" i="0" u="none" strike="noStrike" dirty="0">
                          <a:solidFill>
                            <a:srgbClr val="000000"/>
                          </a:solidFill>
                          <a:latin typeface="+mj-lt"/>
                        </a:rPr>
                        <a:t>20 | 24 | 25 years</a:t>
                      </a:r>
                    </a:p>
                  </a:txBody>
                  <a:tcPr marL="9000" marR="9000" marT="900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extLst>
                  <a:ext uri="{0D108BD9-81ED-4DB2-BD59-A6C34878D82A}">
                    <a16:rowId xmlns:a16="http://schemas.microsoft.com/office/drawing/2014/main" val="10001"/>
                  </a:ext>
                </a:extLst>
              </a:tr>
              <a:tr h="552450">
                <a:tc>
                  <a:txBody>
                    <a:bodyPr/>
                    <a:lstStyle/>
                    <a:p>
                      <a:pPr marL="0" marR="0" indent="0" algn="l" defTabSz="913529"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j-lt"/>
                        </a:rPr>
                        <a:t>Premium Paying</a:t>
                      </a:r>
                      <a:r>
                        <a:rPr lang="en-US" sz="1400" b="0" i="0" u="none" strike="noStrike" baseline="0" dirty="0">
                          <a:solidFill>
                            <a:srgbClr val="000000"/>
                          </a:solidFill>
                          <a:latin typeface="+mj-lt"/>
                        </a:rPr>
                        <a:t> Term</a:t>
                      </a:r>
                      <a:endParaRPr lang="en-US" sz="1400" b="0" i="0" u="none" strike="noStrike" dirty="0">
                        <a:solidFill>
                          <a:srgbClr val="000000"/>
                        </a:solidFill>
                        <a:latin typeface="+mj-lt"/>
                      </a:endParaRP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tc>
                  <a:txBody>
                    <a:bodyPr/>
                    <a:lstStyle/>
                    <a:p>
                      <a:pPr marL="0" marR="0" indent="0" algn="l" defTabSz="913529" rtl="0" eaLnBrk="1" fontAlgn="t" latinLnBrk="0" hangingPunct="1">
                        <a:lnSpc>
                          <a:spcPct val="100000"/>
                        </a:lnSpc>
                        <a:spcBef>
                          <a:spcPts val="0"/>
                        </a:spcBef>
                        <a:spcAft>
                          <a:spcPts val="0"/>
                        </a:spcAft>
                        <a:buClrTx/>
                        <a:buSzTx/>
                        <a:buFontTx/>
                        <a:buNone/>
                        <a:tabLst/>
                        <a:defRPr/>
                      </a:pPr>
                      <a:endParaRPr lang="en-US" sz="1400" b="0" i="0" u="none" strike="noStrike" dirty="0">
                        <a:solidFill>
                          <a:srgbClr val="000000"/>
                        </a:solidFill>
                        <a:latin typeface="+mj-lt"/>
                      </a:endParaRP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3529"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j-lt"/>
                        </a:rPr>
                        <a:t>10 years for 20 year policy term</a:t>
                      </a:r>
                    </a:p>
                    <a:p>
                      <a:pPr marL="0" marR="0" indent="0" algn="ctr" defTabSz="913529"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mj-lt"/>
                        </a:rPr>
                        <a:t>12 years for 24, 25 year policy terms</a:t>
                      </a:r>
                    </a:p>
                  </a:txBody>
                  <a:tcPr marL="9000" marR="9000" marT="900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extLst>
                  <a:ext uri="{0D108BD9-81ED-4DB2-BD59-A6C34878D82A}">
                    <a16:rowId xmlns:a16="http://schemas.microsoft.com/office/drawing/2014/main" val="10002"/>
                  </a:ext>
                </a:extLst>
              </a:tr>
              <a:tr h="546101">
                <a:tc>
                  <a:txBody>
                    <a:bodyPr/>
                    <a:lstStyle/>
                    <a:p>
                      <a:pPr algn="l" rtl="0" fontAlgn="t">
                        <a:lnSpc>
                          <a:spcPct val="150000"/>
                        </a:lnSpc>
                      </a:pPr>
                      <a:r>
                        <a:rPr lang="en-US" sz="1400" b="0" i="0" u="none" strike="noStrike" dirty="0">
                          <a:solidFill>
                            <a:srgbClr val="000000"/>
                          </a:solidFill>
                          <a:latin typeface="+mj-lt"/>
                        </a:rPr>
                        <a:t>Minimum Sum Assured</a:t>
                      </a:r>
                    </a:p>
                  </a:txBody>
                  <a:tcPr marL="36000" marR="36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tc>
                  <a:txBody>
                    <a:bodyPr/>
                    <a:lstStyle/>
                    <a:p>
                      <a:pPr algn="r" rtl="0" fontAlgn="t">
                        <a:lnSpc>
                          <a:spcPct val="150000"/>
                        </a:lnSpc>
                      </a:pPr>
                      <a:endParaRPr lang="en-US" sz="1400" b="0" i="0" u="none" strike="noStrike" dirty="0">
                        <a:solidFill>
                          <a:srgbClr val="000000"/>
                        </a:solidFill>
                        <a:latin typeface="+mj-lt"/>
                      </a:endParaRPr>
                    </a:p>
                  </a:txBody>
                  <a:tcPr marL="36000" marR="36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3529" rtl="0" eaLnBrk="1" fontAlgn="t" latinLnBrk="0" hangingPunct="1">
                        <a:lnSpc>
                          <a:spcPct val="150000"/>
                        </a:lnSpc>
                        <a:spcBef>
                          <a:spcPts val="0"/>
                        </a:spcBef>
                        <a:spcAft>
                          <a:spcPts val="0"/>
                        </a:spcAft>
                        <a:buClrTx/>
                        <a:buSzTx/>
                        <a:buFontTx/>
                        <a:buNone/>
                        <a:tabLst/>
                        <a:defRPr/>
                      </a:pPr>
                      <a:r>
                        <a:rPr lang="en-IN" sz="1400" b="0" i="0" u="none" strike="noStrike" kern="1200" dirty="0">
                          <a:solidFill>
                            <a:srgbClr val="000000"/>
                          </a:solidFill>
                          <a:latin typeface="+mj-lt"/>
                          <a:ea typeface="+mn-ea"/>
                          <a:cs typeface="+mn-cs"/>
                        </a:rPr>
                        <a:t>Rs. 100,000</a:t>
                      </a:r>
                      <a:endParaRPr lang="en-US" sz="1400" b="0" i="0" u="none" strike="noStrike" kern="1200" dirty="0">
                        <a:solidFill>
                          <a:srgbClr val="000000"/>
                        </a:solidFill>
                        <a:latin typeface="+mj-lt"/>
                        <a:ea typeface="+mn-ea"/>
                        <a:cs typeface="+mn-cs"/>
                      </a:endParaRPr>
                    </a:p>
                  </a:txBody>
                  <a:tcPr marL="9000" marR="9000" marT="9000" marB="0" anchor="ctr">
                    <a:lnL w="12700" cap="flat" cmpd="sng" algn="ctr">
                      <a:noFill/>
                      <a:prstDash val="solid"/>
                      <a:round/>
                      <a:headEnd type="none" w="med" len="med"/>
                      <a:tailEnd type="none" w="med" len="med"/>
                    </a:lnL>
                    <a:lnR>
                      <a:noFill/>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extLst>
                  <a:ext uri="{0D108BD9-81ED-4DB2-BD59-A6C34878D82A}">
                    <a16:rowId xmlns:a16="http://schemas.microsoft.com/office/drawing/2014/main" val="10003"/>
                  </a:ext>
                </a:extLst>
              </a:tr>
              <a:tr h="685800">
                <a:tc>
                  <a:txBody>
                    <a:bodyPr/>
                    <a:lstStyle/>
                    <a:p>
                      <a:pPr algn="l" rtl="0" fontAlgn="t">
                        <a:lnSpc>
                          <a:spcPct val="150000"/>
                        </a:lnSpc>
                      </a:pPr>
                      <a:r>
                        <a:rPr lang="en-US" sz="1400" b="0" i="0" u="none" strike="noStrike" dirty="0">
                          <a:solidFill>
                            <a:srgbClr val="000000"/>
                          </a:solidFill>
                          <a:latin typeface="+mj-lt"/>
                        </a:rPr>
                        <a:t>Premium Frequency </a:t>
                      </a: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tc>
                  <a:txBody>
                    <a:bodyPr/>
                    <a:lstStyle/>
                    <a:p>
                      <a:pPr algn="l" rtl="0" fontAlgn="t">
                        <a:lnSpc>
                          <a:spcPct val="150000"/>
                        </a:lnSpc>
                      </a:pPr>
                      <a:endParaRPr lang="en-US" sz="1400" b="0" i="0" u="none" strike="noStrike" dirty="0">
                        <a:solidFill>
                          <a:srgbClr val="000000"/>
                        </a:solidFill>
                        <a:latin typeface="+mj-lt"/>
                      </a:endParaRPr>
                    </a:p>
                  </a:txBody>
                  <a:tcPr marL="9000" marR="9000" marT="900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ctr" rtl="0" fontAlgn="t">
                        <a:lnSpc>
                          <a:spcPct val="150000"/>
                        </a:lnSpc>
                      </a:pPr>
                      <a:r>
                        <a:rPr lang="en-IN" sz="1400" b="0" i="0" u="none" strike="noStrike" dirty="0">
                          <a:solidFill>
                            <a:srgbClr val="000000"/>
                          </a:solidFill>
                          <a:latin typeface="+mj-lt"/>
                        </a:rPr>
                        <a:t>Annual, Semi-annual, Quarterly, Monthly</a:t>
                      </a:r>
                    </a:p>
                  </a:txBody>
                  <a:tcPr marL="9000" marR="9000" marT="0" marB="0" anchor="ctr">
                    <a:lnL w="12700" cap="flat" cmpd="sng" algn="ctr">
                      <a:noFill/>
                      <a:prstDash val="solid"/>
                      <a:round/>
                      <a:headEnd type="none" w="med" len="med"/>
                      <a:tailEnd type="none" w="med" len="med"/>
                    </a:lnL>
                    <a:lnR>
                      <a:noFill/>
                    </a:lnR>
                    <a:lnT w="6350" cap="flat" cmpd="sng" algn="ctr">
                      <a:solidFill>
                        <a:srgbClr val="C00000"/>
                      </a:solidFill>
                      <a:prstDash val="dot"/>
                      <a:round/>
                      <a:headEnd type="none" w="med" len="med"/>
                      <a:tailEnd type="none" w="med" len="med"/>
                    </a:lnT>
                    <a:lnB w="6350" cap="flat" cmpd="sng" algn="ctr">
                      <a:solidFill>
                        <a:srgbClr val="C00000"/>
                      </a:solidFill>
                      <a:prstDash val="dot"/>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itle 8">
            <a:extLst>
              <a:ext uri="{FF2B5EF4-FFF2-40B4-BE49-F238E27FC236}">
                <a16:creationId xmlns:a16="http://schemas.microsoft.com/office/drawing/2014/main" id="{23B8B816-2B55-4D14-89E4-075268EB8AA4}"/>
              </a:ext>
            </a:extLst>
          </p:cNvPr>
          <p:cNvSpPr>
            <a:spLocks noGrp="1"/>
          </p:cNvSpPr>
          <p:nvPr>
            <p:ph type="title"/>
          </p:nvPr>
        </p:nvSpPr>
        <p:spPr>
          <a:xfrm>
            <a:off x="377302" y="304800"/>
            <a:ext cx="5871098" cy="855063"/>
          </a:xfrm>
        </p:spPr>
        <p:txBody>
          <a:bodyPr/>
          <a:lstStyle/>
          <a:p>
            <a:r>
              <a:rPr lang="en-IN" sz="2400" dirty="0"/>
              <a:t>Eligibility</a:t>
            </a:r>
          </a:p>
        </p:txBody>
      </p:sp>
      <p:sp>
        <p:nvSpPr>
          <p:cNvPr id="11" name="Content Placeholder 10">
            <a:extLst>
              <a:ext uri="{FF2B5EF4-FFF2-40B4-BE49-F238E27FC236}">
                <a16:creationId xmlns:a16="http://schemas.microsoft.com/office/drawing/2014/main" id="{0746C772-9874-4489-9D58-008D28FB5A33}"/>
              </a:ext>
            </a:extLst>
          </p:cNvPr>
          <p:cNvSpPr>
            <a:spLocks noGrp="1"/>
          </p:cNvSpPr>
          <p:nvPr>
            <p:ph sz="quarter" idx="15"/>
          </p:nvPr>
        </p:nvSpPr>
        <p:spPr/>
        <p:txBody>
          <a:bodyPr/>
          <a:lstStyle/>
          <a:p>
            <a:endParaRPr lang="en-IN"/>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61"/>
          <p:cNvGrpSpPr>
            <a:grpSpLocks/>
          </p:cNvGrpSpPr>
          <p:nvPr/>
        </p:nvGrpSpPr>
        <p:grpSpPr bwMode="auto">
          <a:xfrm>
            <a:off x="1979613" y="5257800"/>
            <a:ext cx="822325" cy="885825"/>
            <a:chOff x="706932" y="5575300"/>
            <a:chExt cx="822960" cy="886460"/>
          </a:xfrm>
        </p:grpSpPr>
        <p:sp>
          <p:nvSpPr>
            <p:cNvPr id="63" name="Oval 62">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7718"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27651" name="Group 64"/>
          <p:cNvGrpSpPr>
            <a:grpSpLocks/>
          </p:cNvGrpSpPr>
          <p:nvPr/>
        </p:nvGrpSpPr>
        <p:grpSpPr bwMode="auto">
          <a:xfrm>
            <a:off x="3021013" y="5321300"/>
            <a:ext cx="822325" cy="822325"/>
            <a:chOff x="1697532" y="5638800"/>
            <a:chExt cx="822960" cy="822960"/>
          </a:xfrm>
        </p:grpSpPr>
        <p:sp>
          <p:nvSpPr>
            <p:cNvPr id="66" name="Oval 65">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27716"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27652" name="Group 67"/>
          <p:cNvGrpSpPr>
            <a:grpSpLocks/>
          </p:cNvGrpSpPr>
          <p:nvPr/>
        </p:nvGrpSpPr>
        <p:grpSpPr bwMode="auto">
          <a:xfrm>
            <a:off x="4056063" y="5346700"/>
            <a:ext cx="823912" cy="822325"/>
            <a:chOff x="3602532" y="5638800"/>
            <a:chExt cx="822960" cy="822960"/>
          </a:xfrm>
        </p:grpSpPr>
        <p:sp>
          <p:nvSpPr>
            <p:cNvPr id="69" name="Oval 68">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7712"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27653" name="Group 70"/>
          <p:cNvGrpSpPr>
            <a:grpSpLocks/>
          </p:cNvGrpSpPr>
          <p:nvPr/>
        </p:nvGrpSpPr>
        <p:grpSpPr bwMode="auto">
          <a:xfrm>
            <a:off x="6162675" y="5332413"/>
            <a:ext cx="822325" cy="823912"/>
            <a:chOff x="7482348" y="5625012"/>
            <a:chExt cx="822960" cy="822960"/>
          </a:xfrm>
        </p:grpSpPr>
        <p:sp>
          <p:nvSpPr>
            <p:cNvPr id="72" name="Oval 71">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7710"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27654" name="Group 73"/>
          <p:cNvGrpSpPr>
            <a:grpSpLocks/>
          </p:cNvGrpSpPr>
          <p:nvPr/>
        </p:nvGrpSpPr>
        <p:grpSpPr bwMode="auto">
          <a:xfrm>
            <a:off x="5118100" y="5321300"/>
            <a:ext cx="822325" cy="822325"/>
            <a:chOff x="4572492" y="5654040"/>
            <a:chExt cx="822960" cy="822960"/>
          </a:xfrm>
        </p:grpSpPr>
        <p:sp>
          <p:nvSpPr>
            <p:cNvPr id="75" name="Oval 74">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7708"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27655" name="Text Box 1032"/>
          <p:cNvSpPr txBox="1">
            <a:spLocks noChangeArrowheads="1"/>
          </p:cNvSpPr>
          <p:nvPr/>
        </p:nvSpPr>
        <p:spPr bwMode="auto">
          <a:xfrm>
            <a:off x="381000" y="1090444"/>
            <a:ext cx="8153400" cy="307975"/>
          </a:xfrm>
          <a:prstGeom prst="rect">
            <a:avLst/>
          </a:prstGeom>
          <a:noFill/>
          <a:ln w="9525">
            <a:noFill/>
            <a:miter lim="800000"/>
            <a:headEnd/>
            <a:tailEnd/>
          </a:ln>
        </p:spPr>
        <p:txBody>
          <a:bodyPr>
            <a:spAutoFit/>
          </a:bodyPr>
          <a:lstStyle/>
          <a:p>
            <a:pPr algn="just" eaLnBrk="0" hangingPunct="0">
              <a:buClr>
                <a:srgbClr val="A70D0D"/>
              </a:buClr>
            </a:pPr>
            <a:r>
              <a:rPr lang="en-US" sz="1400" b="1" dirty="0">
                <a:solidFill>
                  <a:srgbClr val="8B3331"/>
                </a:solidFill>
              </a:rPr>
              <a:t>Choose Sum Assured</a:t>
            </a:r>
          </a:p>
        </p:txBody>
      </p:sp>
      <p:graphicFrame>
        <p:nvGraphicFramePr>
          <p:cNvPr id="23" name="Table 22"/>
          <p:cNvGraphicFramePr>
            <a:graphicFrameLocks noGrp="1"/>
          </p:cNvGraphicFramePr>
          <p:nvPr>
            <p:extLst>
              <p:ext uri="{D42A27DB-BD31-4B8C-83A1-F6EECF244321}">
                <p14:modId xmlns:p14="http://schemas.microsoft.com/office/powerpoint/2010/main" val="1757015779"/>
              </p:ext>
            </p:extLst>
          </p:nvPr>
        </p:nvGraphicFramePr>
        <p:xfrm>
          <a:off x="444500" y="1474619"/>
          <a:ext cx="8132896" cy="605586"/>
        </p:xfrm>
        <a:graphic>
          <a:graphicData uri="http://schemas.openxmlformats.org/drawingml/2006/table">
            <a:tbl>
              <a:tblPr/>
              <a:tblGrid>
                <a:gridCol w="1860036">
                  <a:extLst>
                    <a:ext uri="{9D8B030D-6E8A-4147-A177-3AD203B41FA5}">
                      <a16:colId xmlns:a16="http://schemas.microsoft.com/office/drawing/2014/main" val="20000"/>
                    </a:ext>
                  </a:extLst>
                </a:gridCol>
                <a:gridCol w="1651921">
                  <a:extLst>
                    <a:ext uri="{9D8B030D-6E8A-4147-A177-3AD203B41FA5}">
                      <a16:colId xmlns:a16="http://schemas.microsoft.com/office/drawing/2014/main" val="20001"/>
                    </a:ext>
                  </a:extLst>
                </a:gridCol>
                <a:gridCol w="1616264">
                  <a:extLst>
                    <a:ext uri="{9D8B030D-6E8A-4147-A177-3AD203B41FA5}">
                      <a16:colId xmlns:a16="http://schemas.microsoft.com/office/drawing/2014/main" val="20002"/>
                    </a:ext>
                  </a:extLst>
                </a:gridCol>
                <a:gridCol w="1616264">
                  <a:extLst>
                    <a:ext uri="{9D8B030D-6E8A-4147-A177-3AD203B41FA5}">
                      <a16:colId xmlns:a16="http://schemas.microsoft.com/office/drawing/2014/main" val="20003"/>
                    </a:ext>
                  </a:extLst>
                </a:gridCol>
                <a:gridCol w="1388411">
                  <a:extLst>
                    <a:ext uri="{9D8B030D-6E8A-4147-A177-3AD203B41FA5}">
                      <a16:colId xmlns:a16="http://schemas.microsoft.com/office/drawing/2014/main" val="20004"/>
                    </a:ext>
                  </a:extLst>
                </a:gridCol>
              </a:tblGrid>
              <a:tr h="237113">
                <a:tc>
                  <a:txBody>
                    <a:bodyPr/>
                    <a:lstStyle/>
                    <a:p>
                      <a:pPr marL="0" marR="0" algn="l">
                        <a:spcBef>
                          <a:spcPts val="0"/>
                        </a:spcBef>
                        <a:spcAft>
                          <a:spcPts val="0"/>
                        </a:spcAft>
                      </a:pPr>
                      <a:r>
                        <a:rPr lang="en-GB" sz="1200" b="1" dirty="0">
                          <a:solidFill>
                            <a:srgbClr val="8B3331"/>
                          </a:solidFill>
                          <a:latin typeface="+mj-lt"/>
                          <a:ea typeface="Calibri"/>
                          <a:cs typeface="Times New Roman"/>
                        </a:rPr>
                        <a:t>Sum Assured Band</a:t>
                      </a:r>
                      <a:endParaRPr lang="en-US" sz="1200" dirty="0">
                        <a:solidFill>
                          <a:srgbClr val="8B3331"/>
                        </a:solidFill>
                        <a:latin typeface="+mj-lt"/>
                        <a:ea typeface="Calibri"/>
                        <a:cs typeface="Times New Roman"/>
                      </a:endParaRPr>
                    </a:p>
                  </a:txBody>
                  <a:tcPr marL="63944" marR="63944" marT="0" marB="0" anchor="ctr">
                    <a:lnL w="28575" cap="flat" cmpd="sng" algn="ctr">
                      <a:solidFill>
                        <a:srgbClr val="8B333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1</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2</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3</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4</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28575" cap="flat" cmpd="sng" algn="ctr">
                      <a:solidFill>
                        <a:srgbClr val="8B3331"/>
                      </a:solidFill>
                      <a:prstDash val="solid"/>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8473">
                <a:tc>
                  <a:txBody>
                    <a:bodyPr/>
                    <a:lstStyle/>
                    <a:p>
                      <a:pPr marL="0" marR="0" algn="l">
                        <a:spcBef>
                          <a:spcPts val="0"/>
                        </a:spcBef>
                        <a:spcAft>
                          <a:spcPts val="0"/>
                        </a:spcAft>
                      </a:pPr>
                      <a:r>
                        <a:rPr lang="en-GB" sz="1200" dirty="0">
                          <a:latin typeface="+mj-lt"/>
                          <a:ea typeface="Calibri"/>
                          <a:cs typeface="Times New Roman"/>
                        </a:rPr>
                        <a:t>Sum Assured (Rs.)</a:t>
                      </a:r>
                      <a:endParaRPr lang="en-US" sz="1200" dirty="0">
                        <a:latin typeface="+mj-lt"/>
                        <a:ea typeface="Calibri"/>
                        <a:cs typeface="Times New Roman"/>
                      </a:endParaRPr>
                    </a:p>
                  </a:txBody>
                  <a:tcPr marL="63944" marR="63944" marT="0" marB="0" anchor="ctr">
                    <a:lnL>
                      <a:noFill/>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100,000 to 199,999</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200,000 to 399,999</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400,000 to 799,999</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800,000 &amp; above</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a:noFill/>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7672" name="Text Box 1032"/>
          <p:cNvSpPr txBox="1">
            <a:spLocks noChangeArrowheads="1"/>
          </p:cNvSpPr>
          <p:nvPr/>
        </p:nvSpPr>
        <p:spPr bwMode="auto">
          <a:xfrm>
            <a:off x="457200" y="2564794"/>
            <a:ext cx="8153400" cy="307975"/>
          </a:xfrm>
          <a:prstGeom prst="rect">
            <a:avLst/>
          </a:prstGeom>
          <a:noFill/>
          <a:ln w="9525">
            <a:noFill/>
            <a:miter lim="800000"/>
            <a:headEnd/>
            <a:tailEnd/>
          </a:ln>
        </p:spPr>
        <p:txBody>
          <a:bodyPr>
            <a:spAutoFit/>
          </a:bodyPr>
          <a:lstStyle/>
          <a:p>
            <a:pPr algn="just" eaLnBrk="0" hangingPunct="0">
              <a:buClr>
                <a:srgbClr val="A70D0D"/>
              </a:buClr>
            </a:pPr>
            <a:r>
              <a:rPr lang="en-US" sz="1400" b="1" dirty="0">
                <a:solidFill>
                  <a:srgbClr val="8B3331"/>
                </a:solidFill>
              </a:rPr>
              <a:t>High Sum Assured Rebate</a:t>
            </a:r>
          </a:p>
        </p:txBody>
      </p:sp>
      <p:sp>
        <p:nvSpPr>
          <p:cNvPr id="27689" name="Text Box 1032"/>
          <p:cNvSpPr txBox="1">
            <a:spLocks noChangeArrowheads="1"/>
          </p:cNvSpPr>
          <p:nvPr/>
        </p:nvSpPr>
        <p:spPr bwMode="auto">
          <a:xfrm>
            <a:off x="457200" y="4017214"/>
            <a:ext cx="8153400" cy="307975"/>
          </a:xfrm>
          <a:prstGeom prst="rect">
            <a:avLst/>
          </a:prstGeom>
          <a:noFill/>
          <a:ln w="9525">
            <a:noFill/>
            <a:miter lim="800000"/>
            <a:headEnd/>
            <a:tailEnd/>
          </a:ln>
        </p:spPr>
        <p:txBody>
          <a:bodyPr>
            <a:spAutoFit/>
          </a:bodyPr>
          <a:lstStyle/>
          <a:p>
            <a:pPr algn="just" eaLnBrk="0" hangingPunct="0">
              <a:buClr>
                <a:srgbClr val="A70D0D"/>
              </a:buClr>
            </a:pPr>
            <a:r>
              <a:rPr lang="en-US" sz="1400" b="1">
                <a:solidFill>
                  <a:srgbClr val="8B3331"/>
                </a:solidFill>
              </a:rPr>
              <a:t>Modal Rebate</a:t>
            </a:r>
          </a:p>
        </p:txBody>
      </p:sp>
      <p:graphicFrame>
        <p:nvGraphicFramePr>
          <p:cNvPr id="33" name="Table 32"/>
          <p:cNvGraphicFramePr>
            <a:graphicFrameLocks noGrp="1"/>
          </p:cNvGraphicFramePr>
          <p:nvPr>
            <p:extLst>
              <p:ext uri="{D42A27DB-BD31-4B8C-83A1-F6EECF244321}">
                <p14:modId xmlns:p14="http://schemas.microsoft.com/office/powerpoint/2010/main" val="2509099837"/>
              </p:ext>
            </p:extLst>
          </p:nvPr>
        </p:nvGraphicFramePr>
        <p:xfrm>
          <a:off x="533400" y="4347414"/>
          <a:ext cx="8128811" cy="605586"/>
        </p:xfrm>
        <a:graphic>
          <a:graphicData uri="http://schemas.openxmlformats.org/drawingml/2006/table">
            <a:tbl>
              <a:tblPr/>
              <a:tblGrid>
                <a:gridCol w="1827704">
                  <a:extLst>
                    <a:ext uri="{9D8B030D-6E8A-4147-A177-3AD203B41FA5}">
                      <a16:colId xmlns:a16="http://schemas.microsoft.com/office/drawing/2014/main" val="20000"/>
                    </a:ext>
                  </a:extLst>
                </a:gridCol>
                <a:gridCol w="1725456">
                  <a:extLst>
                    <a:ext uri="{9D8B030D-6E8A-4147-A177-3AD203B41FA5}">
                      <a16:colId xmlns:a16="http://schemas.microsoft.com/office/drawing/2014/main" val="20001"/>
                    </a:ext>
                  </a:extLst>
                </a:gridCol>
                <a:gridCol w="1623206">
                  <a:extLst>
                    <a:ext uri="{9D8B030D-6E8A-4147-A177-3AD203B41FA5}">
                      <a16:colId xmlns:a16="http://schemas.microsoft.com/office/drawing/2014/main" val="20002"/>
                    </a:ext>
                  </a:extLst>
                </a:gridCol>
                <a:gridCol w="1588169">
                  <a:extLst>
                    <a:ext uri="{9D8B030D-6E8A-4147-A177-3AD203B41FA5}">
                      <a16:colId xmlns:a16="http://schemas.microsoft.com/office/drawing/2014/main" val="20003"/>
                    </a:ext>
                  </a:extLst>
                </a:gridCol>
                <a:gridCol w="1364276">
                  <a:extLst>
                    <a:ext uri="{9D8B030D-6E8A-4147-A177-3AD203B41FA5}">
                      <a16:colId xmlns:a16="http://schemas.microsoft.com/office/drawing/2014/main" val="20004"/>
                    </a:ext>
                  </a:extLst>
                </a:gridCol>
              </a:tblGrid>
              <a:tr h="237113">
                <a:tc>
                  <a:txBody>
                    <a:bodyPr/>
                    <a:lstStyle/>
                    <a:p>
                      <a:pPr marL="0" marR="0" algn="l">
                        <a:spcBef>
                          <a:spcPts val="0"/>
                        </a:spcBef>
                        <a:spcAft>
                          <a:spcPts val="0"/>
                        </a:spcAft>
                      </a:pPr>
                      <a:r>
                        <a:rPr lang="en-GB" sz="1200" b="1" dirty="0">
                          <a:solidFill>
                            <a:srgbClr val="8B3331"/>
                          </a:solidFill>
                          <a:latin typeface="+mj-lt"/>
                          <a:ea typeface="Calibri"/>
                          <a:cs typeface="Times New Roman"/>
                        </a:rPr>
                        <a:t>Pay Frequency</a:t>
                      </a:r>
                      <a:endParaRPr lang="en-US" sz="1200" dirty="0">
                        <a:solidFill>
                          <a:srgbClr val="8B3331"/>
                        </a:solidFill>
                        <a:latin typeface="+mj-lt"/>
                        <a:ea typeface="Calibri"/>
                        <a:cs typeface="Times New Roman"/>
                      </a:endParaRPr>
                    </a:p>
                  </a:txBody>
                  <a:tcPr marL="63944" marR="63944" marT="0" marB="0" anchor="ctr">
                    <a:lnL w="28575" cap="flat" cmpd="sng" algn="ctr">
                      <a:solidFill>
                        <a:srgbClr val="8B333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Annual</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Semi-annual</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Quarterly</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Monthly</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28575" cap="flat" cmpd="sng" algn="ctr">
                      <a:solidFill>
                        <a:srgbClr val="8B3331"/>
                      </a:solidFill>
                      <a:prstDash val="solid"/>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8473">
                <a:tc>
                  <a:txBody>
                    <a:bodyPr/>
                    <a:lstStyle/>
                    <a:p>
                      <a:pPr marL="0" marR="0" algn="l">
                        <a:spcBef>
                          <a:spcPts val="0"/>
                        </a:spcBef>
                        <a:spcAft>
                          <a:spcPts val="0"/>
                        </a:spcAft>
                      </a:pPr>
                      <a:r>
                        <a:rPr lang="en-GB" sz="1200" dirty="0">
                          <a:latin typeface="+mj-lt"/>
                          <a:ea typeface="Calibri"/>
                          <a:cs typeface="Times New Roman"/>
                        </a:rPr>
                        <a:t>Rebate</a:t>
                      </a:r>
                      <a:endParaRPr lang="en-US" sz="1200" dirty="0">
                        <a:latin typeface="+mj-lt"/>
                        <a:ea typeface="Calibri"/>
                        <a:cs typeface="Times New Roman"/>
                      </a:endParaRPr>
                    </a:p>
                  </a:txBody>
                  <a:tcPr marL="63944" marR="63944" marT="0" marB="0" anchor="ctr">
                    <a:lnL>
                      <a:noFill/>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5.0%</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j-lt"/>
                          <a:ea typeface="Calibri"/>
                          <a:cs typeface="Times New Roman"/>
                        </a:rPr>
                        <a:t>2.0%</a:t>
                      </a:r>
                      <a:endParaRPr lang="en-US" sz="1200" dirty="0">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3529"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Calibri"/>
                          <a:cs typeface="Times New Roman"/>
                        </a:rPr>
                        <a:t>0.0%</a:t>
                      </a:r>
                      <a:endParaRPr lang="en-US" sz="1200" kern="1200" dirty="0">
                        <a:solidFill>
                          <a:schemeClr val="tx1"/>
                        </a:solidFill>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3529"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Calibri"/>
                          <a:cs typeface="Times New Roman"/>
                        </a:rPr>
                        <a:t>0.0%</a:t>
                      </a:r>
                      <a:endParaRPr lang="en-US" sz="1200" kern="1200" dirty="0">
                        <a:solidFill>
                          <a:schemeClr val="tx1"/>
                        </a:solidFill>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a:noFill/>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1128302"/>
              </p:ext>
            </p:extLst>
          </p:nvPr>
        </p:nvGraphicFramePr>
        <p:xfrm>
          <a:off x="533400" y="2871619"/>
          <a:ext cx="8128811" cy="605586"/>
        </p:xfrm>
        <a:graphic>
          <a:graphicData uri="http://schemas.openxmlformats.org/drawingml/2006/table">
            <a:tbl>
              <a:tblPr/>
              <a:tblGrid>
                <a:gridCol w="1827704">
                  <a:extLst>
                    <a:ext uri="{9D8B030D-6E8A-4147-A177-3AD203B41FA5}">
                      <a16:colId xmlns:a16="http://schemas.microsoft.com/office/drawing/2014/main" val="20000"/>
                    </a:ext>
                  </a:extLst>
                </a:gridCol>
                <a:gridCol w="1725456">
                  <a:extLst>
                    <a:ext uri="{9D8B030D-6E8A-4147-A177-3AD203B41FA5}">
                      <a16:colId xmlns:a16="http://schemas.microsoft.com/office/drawing/2014/main" val="20001"/>
                    </a:ext>
                  </a:extLst>
                </a:gridCol>
                <a:gridCol w="1623206">
                  <a:extLst>
                    <a:ext uri="{9D8B030D-6E8A-4147-A177-3AD203B41FA5}">
                      <a16:colId xmlns:a16="http://schemas.microsoft.com/office/drawing/2014/main" val="20002"/>
                    </a:ext>
                  </a:extLst>
                </a:gridCol>
                <a:gridCol w="1588169">
                  <a:extLst>
                    <a:ext uri="{9D8B030D-6E8A-4147-A177-3AD203B41FA5}">
                      <a16:colId xmlns:a16="http://schemas.microsoft.com/office/drawing/2014/main" val="20003"/>
                    </a:ext>
                  </a:extLst>
                </a:gridCol>
                <a:gridCol w="1364276">
                  <a:extLst>
                    <a:ext uri="{9D8B030D-6E8A-4147-A177-3AD203B41FA5}">
                      <a16:colId xmlns:a16="http://schemas.microsoft.com/office/drawing/2014/main" val="20004"/>
                    </a:ext>
                  </a:extLst>
                </a:gridCol>
              </a:tblGrid>
              <a:tr h="237113">
                <a:tc>
                  <a:txBody>
                    <a:bodyPr/>
                    <a:lstStyle/>
                    <a:p>
                      <a:pPr marL="0" marR="0" algn="l">
                        <a:spcBef>
                          <a:spcPts val="0"/>
                        </a:spcBef>
                        <a:spcAft>
                          <a:spcPts val="0"/>
                        </a:spcAft>
                      </a:pPr>
                      <a:r>
                        <a:rPr lang="en-GB" sz="1200" b="1" dirty="0">
                          <a:solidFill>
                            <a:srgbClr val="8B3331"/>
                          </a:solidFill>
                          <a:latin typeface="+mj-lt"/>
                          <a:ea typeface="Calibri"/>
                          <a:cs typeface="Times New Roman"/>
                        </a:rPr>
                        <a:t>Sum Assured Band</a:t>
                      </a:r>
                      <a:endParaRPr lang="en-US" sz="1200" dirty="0">
                        <a:solidFill>
                          <a:srgbClr val="8B3331"/>
                        </a:solidFill>
                        <a:latin typeface="+mj-lt"/>
                        <a:ea typeface="Calibri"/>
                        <a:cs typeface="Times New Roman"/>
                      </a:endParaRPr>
                    </a:p>
                  </a:txBody>
                  <a:tcPr marL="63944" marR="63944" marT="0" marB="0" anchor="ctr">
                    <a:lnL w="28575" cap="flat" cmpd="sng" algn="ctr">
                      <a:solidFill>
                        <a:srgbClr val="8B333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1</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2</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3</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b="1" dirty="0">
                          <a:solidFill>
                            <a:srgbClr val="8B3331"/>
                          </a:solidFill>
                          <a:latin typeface="+mj-lt"/>
                          <a:ea typeface="Calibri"/>
                          <a:cs typeface="Times New Roman"/>
                        </a:rPr>
                        <a:t>Band 4</a:t>
                      </a:r>
                      <a:endParaRPr lang="en-US" sz="1200" dirty="0">
                        <a:solidFill>
                          <a:srgbClr val="8B3331"/>
                        </a:solidFill>
                        <a:latin typeface="+mj-lt"/>
                        <a:ea typeface="Calibri"/>
                        <a:cs typeface="Times New Roman"/>
                      </a:endParaRPr>
                    </a:p>
                  </a:txBody>
                  <a:tcPr marL="63944" marR="63944" marT="0" marB="0" anchor="ctr">
                    <a:lnL w="12700" cap="flat" cmpd="sng" algn="ctr">
                      <a:noFill/>
                      <a:prstDash val="sysDot"/>
                      <a:round/>
                      <a:headEnd type="none" w="med" len="med"/>
                      <a:tailEnd type="none" w="med" len="med"/>
                    </a:lnL>
                    <a:lnR w="28575" cap="flat" cmpd="sng" algn="ctr">
                      <a:solidFill>
                        <a:srgbClr val="8B3331"/>
                      </a:solidFill>
                      <a:prstDash val="solid"/>
                      <a:round/>
                      <a:headEnd type="none" w="med" len="med"/>
                      <a:tailEnd type="none" w="med" len="med"/>
                    </a:lnR>
                    <a:lnT w="28575" cap="flat" cmpd="sng" algn="ctr">
                      <a:solidFill>
                        <a:srgbClr val="8B3331"/>
                      </a:solidFill>
                      <a:prstDash val="solid"/>
                      <a:round/>
                      <a:headEnd type="none" w="med" len="med"/>
                      <a:tailEnd type="none" w="med" len="med"/>
                    </a:lnT>
                    <a:lnB w="285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8473">
                <a:tc>
                  <a:txBody>
                    <a:bodyPr/>
                    <a:lstStyle/>
                    <a:p>
                      <a:pPr marL="0" marR="0" algn="l">
                        <a:spcBef>
                          <a:spcPts val="0"/>
                        </a:spcBef>
                        <a:spcAft>
                          <a:spcPts val="0"/>
                        </a:spcAft>
                      </a:pPr>
                      <a:r>
                        <a:rPr lang="en-GB" sz="1200" dirty="0">
                          <a:latin typeface="+mj-lt"/>
                          <a:ea typeface="Calibri"/>
                          <a:cs typeface="Times New Roman"/>
                        </a:rPr>
                        <a:t>Rebate</a:t>
                      </a:r>
                      <a:r>
                        <a:rPr lang="en-GB" sz="1200" baseline="0" dirty="0">
                          <a:latin typeface="+mj-lt"/>
                          <a:ea typeface="Calibri"/>
                          <a:cs typeface="Times New Roman"/>
                        </a:rPr>
                        <a:t> per 1000</a:t>
                      </a:r>
                      <a:r>
                        <a:rPr lang="en-GB" sz="1200" dirty="0">
                          <a:latin typeface="+mn-lt"/>
                          <a:ea typeface="Calibri"/>
                          <a:cs typeface="Times New Roman"/>
                        </a:rPr>
                        <a:t> SA</a:t>
                      </a:r>
                      <a:endParaRPr lang="en-US" sz="1200" dirty="0">
                        <a:latin typeface="+mj-lt"/>
                        <a:ea typeface="Calibri"/>
                        <a:cs typeface="Times New Roman"/>
                      </a:endParaRPr>
                    </a:p>
                  </a:txBody>
                  <a:tcPr marL="63944" marR="63944" marT="0" marB="0" anchor="ctr">
                    <a:lnL>
                      <a:noFill/>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n-lt"/>
                          <a:ea typeface="Calibri"/>
                          <a:cs typeface="Times New Roman"/>
                        </a:rPr>
                        <a:t>nil</a:t>
                      </a:r>
                      <a:endParaRPr lang="en-US" sz="1200" dirty="0">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n-lt"/>
                          <a:ea typeface="Calibri"/>
                          <a:cs typeface="Times New Roman"/>
                        </a:rPr>
                        <a:t>1.00</a:t>
                      </a:r>
                      <a:endParaRPr lang="en-US" sz="1200" dirty="0">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n-lt"/>
                          <a:ea typeface="Calibri"/>
                          <a:cs typeface="Times New Roman"/>
                        </a:rPr>
                        <a:t>5.00</a:t>
                      </a:r>
                      <a:endParaRPr lang="en-US" sz="1200" dirty="0">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200" dirty="0">
                          <a:latin typeface="+mn-lt"/>
                          <a:ea typeface="Calibri"/>
                          <a:cs typeface="Times New Roman"/>
                        </a:rPr>
                        <a:t>7.00</a:t>
                      </a:r>
                      <a:endParaRPr lang="en-US" sz="1200" dirty="0">
                        <a:latin typeface="+mn-lt"/>
                        <a:ea typeface="Calibri"/>
                        <a:cs typeface="Times New Roman"/>
                      </a:endParaRPr>
                    </a:p>
                  </a:txBody>
                  <a:tcPr marL="63944" marR="63944" marT="0" marB="0" anchor="ctr">
                    <a:lnL w="12700" cap="flat" cmpd="sng" algn="ctr">
                      <a:noFill/>
                      <a:prstDash val="sysDot"/>
                      <a:round/>
                      <a:headEnd type="none" w="med" len="med"/>
                      <a:tailEnd type="none" w="med" len="med"/>
                    </a:lnL>
                    <a:lnR>
                      <a:noFill/>
                    </a:lnR>
                    <a:lnT w="28575" cap="flat" cmpd="sng" algn="ctr">
                      <a:solidFill>
                        <a:srgbClr val="8B3331"/>
                      </a:solidFill>
                      <a:prstDash val="solid"/>
                      <a:round/>
                      <a:headEnd type="none" w="med" len="med"/>
                      <a:tailEnd type="none" w="med" len="med"/>
                    </a:lnT>
                    <a:lnB w="3175"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1" name="Content Placeholder 10">
            <a:extLst>
              <a:ext uri="{FF2B5EF4-FFF2-40B4-BE49-F238E27FC236}">
                <a16:creationId xmlns:a16="http://schemas.microsoft.com/office/drawing/2014/main" id="{2F0BEB39-40B9-4FA7-9DD2-FB2CEA21DC45}"/>
              </a:ext>
            </a:extLst>
          </p:cNvPr>
          <p:cNvSpPr>
            <a:spLocks noGrp="1"/>
          </p:cNvSpPr>
          <p:nvPr>
            <p:ph sz="quarter" idx="15"/>
          </p:nvPr>
        </p:nvSpPr>
        <p:spPr/>
        <p:txBody>
          <a:bodyPr/>
          <a:lstStyle/>
          <a:p>
            <a:endParaRPr lang="en-IN"/>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66713" y="1041400"/>
            <a:ext cx="8396287" cy="1930400"/>
          </a:xfrm>
          <a:prstGeom prst="rect">
            <a:avLst/>
          </a:prstGeom>
          <a:noFill/>
          <a:ln w="9525" cap="flat" cmpd="sng" algn="ctr">
            <a:noFill/>
            <a:prstDash val="solid"/>
            <a:round/>
            <a:headEnd type="none" w="med" len="med"/>
            <a:tailEnd type="none" w="med" len="med"/>
          </a:ln>
          <a:effectLst/>
        </p:spPr>
        <p:txBody>
          <a:bodyPr lIns="137160" rIns="45720"/>
          <a:lstStyle/>
          <a:p>
            <a:pPr fontAlgn="auto">
              <a:spcBef>
                <a:spcPts val="0"/>
              </a:spcBef>
              <a:spcAft>
                <a:spcPts val="0"/>
              </a:spcAft>
              <a:defRPr/>
            </a:pPr>
            <a:r>
              <a:rPr lang="en-US" sz="1400" b="1" dirty="0">
                <a:solidFill>
                  <a:srgbClr val="8B3331"/>
                </a:solidFill>
                <a:latin typeface="+mn-lt"/>
                <a:cs typeface="+mn-cs"/>
              </a:rPr>
              <a:t>Bonuses</a:t>
            </a:r>
          </a:p>
          <a:p>
            <a:pPr marL="801688" lvl="2" indent="-344488" algn="just" fontAlgn="auto">
              <a:spcBef>
                <a:spcPts val="600"/>
              </a:spcBef>
              <a:spcAft>
                <a:spcPts val="0"/>
              </a:spcAft>
              <a:buClr>
                <a:srgbClr val="8B3331"/>
              </a:buClr>
              <a:buFont typeface="Wingdings" pitchFamily="2" charset="2"/>
              <a:buChar char="q"/>
              <a:defRPr/>
            </a:pPr>
            <a:r>
              <a:rPr lang="en-US" sz="1400" dirty="0">
                <a:solidFill>
                  <a:srgbClr val="000000"/>
                </a:solidFill>
                <a:latin typeface="+mn-lt"/>
                <a:cs typeface="+mn-cs"/>
              </a:rPr>
              <a:t>Participating plan; ABSLI shall declare reversionary bonus on 1</a:t>
            </a:r>
            <a:r>
              <a:rPr lang="en-US" sz="1400" baseline="30000" dirty="0">
                <a:solidFill>
                  <a:srgbClr val="000000"/>
                </a:solidFill>
                <a:latin typeface="+mn-lt"/>
                <a:cs typeface="+mn-cs"/>
              </a:rPr>
              <a:t>st</a:t>
            </a:r>
            <a:r>
              <a:rPr lang="en-US" sz="1400" dirty="0">
                <a:solidFill>
                  <a:srgbClr val="000000"/>
                </a:solidFill>
                <a:latin typeface="+mn-lt"/>
                <a:cs typeface="+mn-cs"/>
              </a:rPr>
              <a:t> July every year during policy term.</a:t>
            </a:r>
          </a:p>
          <a:p>
            <a:pPr marL="801688" lvl="2" indent="-344488" algn="just" fontAlgn="auto">
              <a:spcBef>
                <a:spcPts val="600"/>
              </a:spcBef>
              <a:spcAft>
                <a:spcPts val="0"/>
              </a:spcAft>
              <a:buClr>
                <a:srgbClr val="8B3331"/>
              </a:buClr>
              <a:buFont typeface="Wingdings" pitchFamily="2" charset="2"/>
              <a:buChar char="q"/>
              <a:defRPr/>
            </a:pPr>
            <a:r>
              <a:rPr lang="en-US" sz="1400" dirty="0">
                <a:solidFill>
                  <a:srgbClr val="000000"/>
                </a:solidFill>
                <a:latin typeface="+mn-lt"/>
                <a:cs typeface="+mn-cs"/>
              </a:rPr>
              <a:t>Bonus applicable to all in-force policies having anniversaries between 1</a:t>
            </a:r>
            <a:r>
              <a:rPr lang="en-US" sz="1400" baseline="30000" dirty="0">
                <a:solidFill>
                  <a:srgbClr val="000000"/>
                </a:solidFill>
                <a:latin typeface="+mn-lt"/>
                <a:cs typeface="+mn-cs"/>
              </a:rPr>
              <a:t>st</a:t>
            </a:r>
            <a:r>
              <a:rPr lang="en-US" sz="1400" dirty="0">
                <a:solidFill>
                  <a:srgbClr val="000000"/>
                </a:solidFill>
                <a:latin typeface="+mn-lt"/>
                <a:cs typeface="+mn-cs"/>
              </a:rPr>
              <a:t> July and 30</a:t>
            </a:r>
            <a:r>
              <a:rPr lang="en-US" sz="1400" baseline="30000" dirty="0">
                <a:solidFill>
                  <a:srgbClr val="000000"/>
                </a:solidFill>
                <a:latin typeface="+mn-lt"/>
                <a:cs typeface="+mn-cs"/>
              </a:rPr>
              <a:t>th</a:t>
            </a:r>
            <a:r>
              <a:rPr lang="en-US" sz="1400" dirty="0">
                <a:solidFill>
                  <a:srgbClr val="000000"/>
                </a:solidFill>
                <a:latin typeface="+mn-lt"/>
                <a:cs typeface="+mn-cs"/>
              </a:rPr>
              <a:t> June of following year</a:t>
            </a:r>
          </a:p>
          <a:p>
            <a:pPr marL="801688" lvl="2" indent="-344488" algn="just" fontAlgn="auto">
              <a:spcBef>
                <a:spcPts val="600"/>
              </a:spcBef>
              <a:spcAft>
                <a:spcPts val="0"/>
              </a:spcAft>
              <a:buClr>
                <a:srgbClr val="8B3331"/>
              </a:buClr>
              <a:buFont typeface="Wingdings" pitchFamily="2" charset="2"/>
              <a:buChar char="q"/>
              <a:defRPr/>
            </a:pPr>
            <a:r>
              <a:rPr lang="en-US" sz="1400" dirty="0">
                <a:solidFill>
                  <a:srgbClr val="000000"/>
                </a:solidFill>
                <a:latin typeface="+mn-lt"/>
                <a:cs typeface="+mn-cs"/>
              </a:rPr>
              <a:t>Simple Revisionary Bonus applicable to this plan</a:t>
            </a:r>
          </a:p>
          <a:p>
            <a:pPr marL="801688" lvl="2" indent="-344488" algn="just" fontAlgn="auto">
              <a:spcBef>
                <a:spcPts val="600"/>
              </a:spcBef>
              <a:spcAft>
                <a:spcPts val="0"/>
              </a:spcAft>
              <a:buClr>
                <a:srgbClr val="8B3331"/>
              </a:buClr>
              <a:buFont typeface="Wingdings" pitchFamily="2" charset="2"/>
              <a:buChar char="q"/>
              <a:defRPr/>
            </a:pPr>
            <a:r>
              <a:rPr lang="en-US" sz="1400" dirty="0">
                <a:latin typeface="+mn-lt"/>
                <a:cs typeface="+mn-cs"/>
              </a:rPr>
              <a:t>Based on actual experience ABSLI may declare Terminal Bonus </a:t>
            </a:r>
          </a:p>
        </p:txBody>
      </p:sp>
      <p:grpSp>
        <p:nvGrpSpPr>
          <p:cNvPr id="28675" name="Group 36"/>
          <p:cNvGrpSpPr>
            <a:grpSpLocks/>
          </p:cNvGrpSpPr>
          <p:nvPr/>
        </p:nvGrpSpPr>
        <p:grpSpPr bwMode="auto">
          <a:xfrm>
            <a:off x="1979613" y="5334000"/>
            <a:ext cx="822325" cy="885825"/>
            <a:chOff x="706932" y="5575300"/>
            <a:chExt cx="822960" cy="886460"/>
          </a:xfrm>
        </p:grpSpPr>
        <p:sp>
          <p:nvSpPr>
            <p:cNvPr id="38" name="Oval 37">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8691"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28676" name="Group 39"/>
          <p:cNvGrpSpPr>
            <a:grpSpLocks/>
          </p:cNvGrpSpPr>
          <p:nvPr/>
        </p:nvGrpSpPr>
        <p:grpSpPr bwMode="auto">
          <a:xfrm>
            <a:off x="3021013" y="5397500"/>
            <a:ext cx="822325" cy="822325"/>
            <a:chOff x="1697532" y="5638800"/>
            <a:chExt cx="822960" cy="822960"/>
          </a:xfrm>
        </p:grpSpPr>
        <p:sp>
          <p:nvSpPr>
            <p:cNvPr id="41" name="Oval 40">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8689"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28677" name="Group 42"/>
          <p:cNvGrpSpPr>
            <a:grpSpLocks/>
          </p:cNvGrpSpPr>
          <p:nvPr/>
        </p:nvGrpSpPr>
        <p:grpSpPr bwMode="auto">
          <a:xfrm>
            <a:off x="4056063" y="5422900"/>
            <a:ext cx="823912" cy="822325"/>
            <a:chOff x="3602532" y="5638800"/>
            <a:chExt cx="822960" cy="822960"/>
          </a:xfrm>
        </p:grpSpPr>
        <p:sp>
          <p:nvSpPr>
            <p:cNvPr id="44" name="Oval 43">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28687"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28678" name="Group 46"/>
          <p:cNvGrpSpPr>
            <a:grpSpLocks/>
          </p:cNvGrpSpPr>
          <p:nvPr/>
        </p:nvGrpSpPr>
        <p:grpSpPr bwMode="auto">
          <a:xfrm>
            <a:off x="6162675" y="5408613"/>
            <a:ext cx="822325" cy="823912"/>
            <a:chOff x="7482348" y="5625012"/>
            <a:chExt cx="822960" cy="822960"/>
          </a:xfrm>
        </p:grpSpPr>
        <p:sp>
          <p:nvSpPr>
            <p:cNvPr id="48" name="Oval 47">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8683"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28679" name="Group 49"/>
          <p:cNvGrpSpPr>
            <a:grpSpLocks/>
          </p:cNvGrpSpPr>
          <p:nvPr/>
        </p:nvGrpSpPr>
        <p:grpSpPr bwMode="auto">
          <a:xfrm>
            <a:off x="5118100" y="5397500"/>
            <a:ext cx="822325" cy="822325"/>
            <a:chOff x="4572492" y="5654040"/>
            <a:chExt cx="822960" cy="822960"/>
          </a:xfrm>
        </p:grpSpPr>
        <p:sp>
          <p:nvSpPr>
            <p:cNvPr id="51" name="Oval 50">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8681"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11" name="Content Placeholder 10">
            <a:extLst>
              <a:ext uri="{FF2B5EF4-FFF2-40B4-BE49-F238E27FC236}">
                <a16:creationId xmlns:a16="http://schemas.microsoft.com/office/drawing/2014/main" id="{7D5387E0-1982-4E59-9136-7D7833AC926E}"/>
              </a:ext>
            </a:extLst>
          </p:cNvPr>
          <p:cNvSpPr>
            <a:spLocks noGrp="1"/>
          </p:cNvSpPr>
          <p:nvPr>
            <p:ph sz="quarter" idx="15"/>
          </p:nvPr>
        </p:nvSpPr>
        <p:spPr/>
        <p:txBody>
          <a:bodyPr/>
          <a:lstStyle/>
          <a:p>
            <a:endParaRPr lang="en-IN"/>
          </a:p>
        </p:txBody>
      </p:sp>
      <p:sp>
        <p:nvSpPr>
          <p:cNvPr id="28" name="Title 8">
            <a:extLst>
              <a:ext uri="{FF2B5EF4-FFF2-40B4-BE49-F238E27FC236}">
                <a16:creationId xmlns:a16="http://schemas.microsoft.com/office/drawing/2014/main" id="{453EBA27-BEDB-4CBC-848D-41A116C989FF}"/>
              </a:ext>
            </a:extLst>
          </p:cNvPr>
          <p:cNvSpPr>
            <a:spLocks noGrp="1"/>
          </p:cNvSpPr>
          <p:nvPr>
            <p:ph type="title"/>
          </p:nvPr>
        </p:nvSpPr>
        <p:spPr>
          <a:xfrm>
            <a:off x="377302" y="510594"/>
            <a:ext cx="5871098" cy="403806"/>
          </a:xfrm>
        </p:spPr>
        <p:txBody>
          <a:bodyPr/>
          <a:lstStyle/>
          <a:p>
            <a:r>
              <a:rPr lang="en-IN" sz="2400" dirty="0"/>
              <a:t>Benefits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38"/>
          <p:cNvGrpSpPr>
            <a:grpSpLocks/>
          </p:cNvGrpSpPr>
          <p:nvPr/>
        </p:nvGrpSpPr>
        <p:grpSpPr bwMode="auto">
          <a:xfrm>
            <a:off x="1979613" y="5257800"/>
            <a:ext cx="822325" cy="885825"/>
            <a:chOff x="706932" y="5575300"/>
            <a:chExt cx="822960" cy="886460"/>
          </a:xfrm>
        </p:grpSpPr>
        <p:sp>
          <p:nvSpPr>
            <p:cNvPr id="40" name="Oval 39">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9715"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29700" name="Group 41"/>
          <p:cNvGrpSpPr>
            <a:grpSpLocks/>
          </p:cNvGrpSpPr>
          <p:nvPr/>
        </p:nvGrpSpPr>
        <p:grpSpPr bwMode="auto">
          <a:xfrm>
            <a:off x="3021013" y="5321300"/>
            <a:ext cx="822325" cy="822325"/>
            <a:chOff x="1697532" y="5638800"/>
            <a:chExt cx="822960" cy="822960"/>
          </a:xfrm>
        </p:grpSpPr>
        <p:sp>
          <p:nvSpPr>
            <p:cNvPr id="43" name="Oval 42">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29713"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29701" name="Group 45"/>
          <p:cNvGrpSpPr>
            <a:grpSpLocks/>
          </p:cNvGrpSpPr>
          <p:nvPr/>
        </p:nvGrpSpPr>
        <p:grpSpPr bwMode="auto">
          <a:xfrm>
            <a:off x="4056063" y="5346700"/>
            <a:ext cx="823912" cy="822325"/>
            <a:chOff x="3602532" y="5638800"/>
            <a:chExt cx="822960" cy="822960"/>
          </a:xfrm>
        </p:grpSpPr>
        <p:sp>
          <p:nvSpPr>
            <p:cNvPr id="47" name="Oval 46">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29711"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29702" name="Group 49"/>
          <p:cNvGrpSpPr>
            <a:grpSpLocks/>
          </p:cNvGrpSpPr>
          <p:nvPr/>
        </p:nvGrpSpPr>
        <p:grpSpPr bwMode="auto">
          <a:xfrm>
            <a:off x="6162675" y="5332413"/>
            <a:ext cx="822325" cy="823912"/>
            <a:chOff x="7482348" y="5625012"/>
            <a:chExt cx="822960" cy="822960"/>
          </a:xfrm>
        </p:grpSpPr>
        <p:sp>
          <p:nvSpPr>
            <p:cNvPr id="51" name="Oval 50">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9707"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29703" name="Group 53"/>
          <p:cNvGrpSpPr>
            <a:grpSpLocks/>
          </p:cNvGrpSpPr>
          <p:nvPr/>
        </p:nvGrpSpPr>
        <p:grpSpPr bwMode="auto">
          <a:xfrm>
            <a:off x="5118100" y="5321300"/>
            <a:ext cx="822325" cy="822325"/>
            <a:chOff x="4572492" y="5654040"/>
            <a:chExt cx="822960" cy="822960"/>
          </a:xfrm>
        </p:grpSpPr>
        <p:sp>
          <p:nvSpPr>
            <p:cNvPr id="55" name="Oval 54">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29705"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18" name="TextBox 17"/>
          <p:cNvSpPr txBox="1"/>
          <p:nvPr/>
        </p:nvSpPr>
        <p:spPr>
          <a:xfrm>
            <a:off x="381000" y="1028701"/>
            <a:ext cx="8382000" cy="738664"/>
          </a:xfrm>
          <a:prstGeom prst="rect">
            <a:avLst/>
          </a:prstGeom>
          <a:noFill/>
        </p:spPr>
        <p:txBody>
          <a:bodyPr wrap="square" rtlCol="0">
            <a:spAutoFit/>
          </a:bodyPr>
          <a:lstStyle/>
          <a:p>
            <a:r>
              <a:rPr lang="en-US" sz="1400" b="1" dirty="0">
                <a:solidFill>
                  <a:srgbClr val="8B3331"/>
                </a:solidFill>
              </a:rPr>
              <a:t>Guaranteed Survival Benefit</a:t>
            </a:r>
          </a:p>
          <a:p>
            <a:pPr marL="117475" lvl="1" indent="1588" algn="just" defTabSz="913529" fontAlgn="auto">
              <a:spcBef>
                <a:spcPts val="0"/>
              </a:spcBef>
              <a:spcAft>
                <a:spcPts val="300"/>
              </a:spcAft>
              <a:buClr>
                <a:srgbClr val="8B3331"/>
              </a:buClr>
              <a:defRPr/>
            </a:pPr>
            <a:r>
              <a:rPr lang="en-US" sz="1400" dirty="0">
                <a:solidFill>
                  <a:srgbClr val="000000"/>
                </a:solidFill>
              </a:rPr>
              <a:t>The Survival Benefit which is a percentage of Sum Assured and is paid every fourth or fifth year  as chosen throughout the Policy Term in the following options:</a:t>
            </a:r>
            <a:endParaRPr lang="en-US" sz="1400" dirty="0"/>
          </a:p>
        </p:txBody>
      </p:sp>
      <p:graphicFrame>
        <p:nvGraphicFramePr>
          <p:cNvPr id="19" name="Table 18"/>
          <p:cNvGraphicFramePr>
            <a:graphicFrameLocks noGrp="1"/>
          </p:cNvGraphicFramePr>
          <p:nvPr/>
        </p:nvGraphicFramePr>
        <p:xfrm>
          <a:off x="685801" y="1943100"/>
          <a:ext cx="7391401" cy="2933702"/>
        </p:xfrm>
        <a:graphic>
          <a:graphicData uri="http://schemas.openxmlformats.org/drawingml/2006/table">
            <a:tbl>
              <a:tblPr/>
              <a:tblGrid>
                <a:gridCol w="18288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47472">
                  <a:extLst>
                    <a:ext uri="{9D8B030D-6E8A-4147-A177-3AD203B41FA5}">
                      <a16:colId xmlns:a16="http://schemas.microsoft.com/office/drawing/2014/main" val="20002"/>
                    </a:ext>
                  </a:extLst>
                </a:gridCol>
                <a:gridCol w="278872">
                  <a:extLst>
                    <a:ext uri="{9D8B030D-6E8A-4147-A177-3AD203B41FA5}">
                      <a16:colId xmlns:a16="http://schemas.microsoft.com/office/drawing/2014/main" val="20003"/>
                    </a:ext>
                  </a:extLst>
                </a:gridCol>
                <a:gridCol w="1691738">
                  <a:extLst>
                    <a:ext uri="{9D8B030D-6E8A-4147-A177-3AD203B41FA5}">
                      <a16:colId xmlns:a16="http://schemas.microsoft.com/office/drawing/2014/main" val="20004"/>
                    </a:ext>
                  </a:extLst>
                </a:gridCol>
                <a:gridCol w="891918">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523876">
                <a:tc>
                  <a:txBody>
                    <a:bodyPr/>
                    <a:lstStyle/>
                    <a:p>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GB" sz="1400" dirty="0">
                          <a:solidFill>
                            <a:srgbClr val="000000"/>
                          </a:solidFill>
                          <a:latin typeface="Calibri"/>
                          <a:ea typeface="Calibri"/>
                          <a:cs typeface="Times New Roman"/>
                        </a:rPr>
                        <a:t>Premium Paying Term / Policy Term</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1400" dirty="0"/>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dirty="0">
                        <a:solidFill>
                          <a:srgbClr val="000000"/>
                        </a:solidFill>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GB" sz="1400" dirty="0">
                          <a:solidFill>
                            <a:srgbClr val="000000"/>
                          </a:solidFill>
                          <a:latin typeface="Calibri"/>
                          <a:ea typeface="Calibri"/>
                          <a:cs typeface="Times New Roman"/>
                        </a:rPr>
                        <a:t>Premium Paying Term / Policy Term</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523876">
                <a:tc>
                  <a:txBody>
                    <a:bodyPr/>
                    <a:lstStyle/>
                    <a:p>
                      <a:pPr marL="0" marR="0" algn="ctr">
                        <a:spcBef>
                          <a:spcPts val="0"/>
                        </a:spcBef>
                        <a:spcAft>
                          <a:spcPts val="0"/>
                        </a:spcAft>
                      </a:pPr>
                      <a:r>
                        <a:rPr lang="en-GB" sz="1400" dirty="0">
                          <a:solidFill>
                            <a:srgbClr val="000000"/>
                          </a:solidFill>
                          <a:latin typeface="Calibri"/>
                          <a:ea typeface="Calibri"/>
                          <a:cs typeface="Times New Roman"/>
                        </a:rPr>
                        <a:t>Survival Benefit Year</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10/20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12/24</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dirty="0">
                        <a:solidFill>
                          <a:srgbClr val="000000"/>
                        </a:solidFill>
                        <a:latin typeface="Calibri"/>
                        <a:ea typeface="Calibri"/>
                        <a:cs typeface="Times New Roman"/>
                      </a:endParaRPr>
                    </a:p>
                  </a:txBody>
                  <a:tcPr marL="59377" marR="59377"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Survival Benefit Year</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10/20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12/25</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4325">
                <a:tc>
                  <a:txBody>
                    <a:bodyPr/>
                    <a:lstStyle/>
                    <a:p>
                      <a:pPr marL="0" marR="0" algn="ctr">
                        <a:spcBef>
                          <a:spcPts val="0"/>
                        </a:spcBef>
                        <a:spcAft>
                          <a:spcPts val="0"/>
                        </a:spcAft>
                      </a:pPr>
                      <a:r>
                        <a:rPr lang="en-GB" sz="1400" dirty="0">
                          <a:solidFill>
                            <a:srgbClr val="000000"/>
                          </a:solidFill>
                          <a:latin typeface="Calibri"/>
                          <a:ea typeface="Calibri"/>
                          <a:cs typeface="Times New Roman"/>
                        </a:rPr>
                        <a:t>4</a:t>
                      </a:r>
                      <a:r>
                        <a:rPr lang="en-GB" sz="1400" baseline="30000" dirty="0">
                          <a:solidFill>
                            <a:srgbClr val="000000"/>
                          </a:solidFill>
                          <a:latin typeface="Calibri"/>
                          <a:ea typeface="Calibri"/>
                          <a:cs typeface="Times New Roman"/>
                        </a:rPr>
                        <a:t>th</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10%</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a:solidFill>
                          <a:srgbClr val="000000"/>
                        </a:solidFill>
                        <a:latin typeface="Calibri"/>
                        <a:ea typeface="Calibri"/>
                        <a:cs typeface="Times New Roman"/>
                      </a:endParaRPr>
                    </a:p>
                  </a:txBody>
                  <a:tcPr marL="59377" marR="59377"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5</a:t>
                      </a:r>
                      <a:r>
                        <a:rPr lang="en-GB" sz="1400" baseline="30000" dirty="0">
                          <a:solidFill>
                            <a:srgbClr val="000000"/>
                          </a:solidFill>
                          <a:latin typeface="Calibri"/>
                          <a:ea typeface="Calibri"/>
                          <a:cs typeface="Times New Roman"/>
                        </a:rPr>
                        <a:t>th</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a:solidFill>
                            <a:srgbClr val="000000"/>
                          </a:solidFill>
                          <a:latin typeface="Calibri"/>
                          <a:ea typeface="Calibri"/>
                          <a:cs typeface="Times New Roman"/>
                        </a:rPr>
                        <a:t>15%</a:t>
                      </a:r>
                      <a:endParaRPr lang="en-US" sz="140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15%</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4325">
                <a:tc>
                  <a:txBody>
                    <a:bodyPr/>
                    <a:lstStyle/>
                    <a:p>
                      <a:pPr marL="0" marR="0" algn="ctr">
                        <a:spcBef>
                          <a:spcPts val="0"/>
                        </a:spcBef>
                        <a:spcAft>
                          <a:spcPts val="0"/>
                        </a:spcAft>
                      </a:pPr>
                      <a:r>
                        <a:rPr lang="en-GB" sz="1400">
                          <a:solidFill>
                            <a:srgbClr val="000000"/>
                          </a:solidFill>
                          <a:latin typeface="Calibri"/>
                          <a:ea typeface="Calibri"/>
                          <a:cs typeface="Times New Roman"/>
                        </a:rPr>
                        <a:t>8</a:t>
                      </a:r>
                      <a:r>
                        <a:rPr lang="en-GB" sz="1400" baseline="30000">
                          <a:solidFill>
                            <a:srgbClr val="000000"/>
                          </a:solidFill>
                          <a:latin typeface="Calibri"/>
                          <a:ea typeface="Calibri"/>
                          <a:cs typeface="Times New Roman"/>
                        </a:rPr>
                        <a:t>th</a:t>
                      </a:r>
                      <a:endParaRPr lang="en-US" sz="140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15%</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15%</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a:solidFill>
                          <a:srgbClr val="000000"/>
                        </a:solidFill>
                        <a:latin typeface="Calibri"/>
                        <a:ea typeface="Calibri"/>
                        <a:cs typeface="Times New Roman"/>
                      </a:endParaRPr>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10</a:t>
                      </a:r>
                      <a:r>
                        <a:rPr lang="en-GB" sz="1400" baseline="30000" dirty="0">
                          <a:solidFill>
                            <a:srgbClr val="000000"/>
                          </a:solidFill>
                          <a:latin typeface="Calibri"/>
                          <a:ea typeface="Calibri"/>
                          <a:cs typeface="Times New Roman"/>
                        </a:rPr>
                        <a:t>th</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20%</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325">
                <a:tc>
                  <a:txBody>
                    <a:bodyPr/>
                    <a:lstStyle/>
                    <a:p>
                      <a:pPr marL="0" marR="0" algn="ctr">
                        <a:spcBef>
                          <a:spcPts val="0"/>
                        </a:spcBef>
                        <a:spcAft>
                          <a:spcPts val="0"/>
                        </a:spcAft>
                      </a:pPr>
                      <a:r>
                        <a:rPr lang="en-GB" sz="1400">
                          <a:solidFill>
                            <a:srgbClr val="000000"/>
                          </a:solidFill>
                          <a:latin typeface="Calibri"/>
                          <a:ea typeface="Calibri"/>
                          <a:cs typeface="Times New Roman"/>
                        </a:rPr>
                        <a:t>12</a:t>
                      </a:r>
                      <a:r>
                        <a:rPr lang="en-GB" sz="1400" baseline="30000">
                          <a:solidFill>
                            <a:srgbClr val="000000"/>
                          </a:solidFill>
                          <a:latin typeface="Calibri"/>
                          <a:ea typeface="Calibri"/>
                          <a:cs typeface="Times New Roman"/>
                        </a:rPr>
                        <a:t>th</a:t>
                      </a:r>
                      <a:endParaRPr lang="en-US" sz="140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20%</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dirty="0">
                        <a:solidFill>
                          <a:srgbClr val="000000"/>
                        </a:solidFill>
                        <a:latin typeface="Calibri"/>
                        <a:ea typeface="Calibri"/>
                        <a:cs typeface="Times New Roman"/>
                      </a:endParaRPr>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15</a:t>
                      </a:r>
                      <a:r>
                        <a:rPr lang="en-GB" sz="1400" baseline="30000" dirty="0">
                          <a:solidFill>
                            <a:srgbClr val="000000"/>
                          </a:solidFill>
                          <a:latin typeface="Calibri"/>
                          <a:ea typeface="Calibri"/>
                          <a:cs typeface="Times New Roman"/>
                        </a:rPr>
                        <a:t>st</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25%</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25%</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4325">
                <a:tc>
                  <a:txBody>
                    <a:bodyPr/>
                    <a:lstStyle/>
                    <a:p>
                      <a:pPr marL="0" marR="0" algn="ctr">
                        <a:spcBef>
                          <a:spcPts val="0"/>
                        </a:spcBef>
                        <a:spcAft>
                          <a:spcPts val="0"/>
                        </a:spcAft>
                      </a:pPr>
                      <a:r>
                        <a:rPr lang="en-GB" sz="1400">
                          <a:solidFill>
                            <a:srgbClr val="000000"/>
                          </a:solidFill>
                          <a:latin typeface="Calibri"/>
                          <a:ea typeface="Calibri"/>
                          <a:cs typeface="Times New Roman"/>
                        </a:rPr>
                        <a:t>16</a:t>
                      </a:r>
                      <a:r>
                        <a:rPr lang="en-GB" sz="1400" baseline="30000">
                          <a:solidFill>
                            <a:srgbClr val="000000"/>
                          </a:solidFill>
                          <a:latin typeface="Calibri"/>
                          <a:ea typeface="Calibri"/>
                          <a:cs typeface="Times New Roman"/>
                        </a:rPr>
                        <a:t>th</a:t>
                      </a:r>
                      <a:endParaRPr lang="en-US" sz="140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25%</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25%</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a:solidFill>
                          <a:srgbClr val="000000"/>
                        </a:solidFill>
                        <a:latin typeface="Calibri"/>
                        <a:ea typeface="Calibri"/>
                        <a:cs typeface="Times New Roman"/>
                      </a:endParaRPr>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20</a:t>
                      </a:r>
                      <a:r>
                        <a:rPr lang="en-GB" sz="1400" baseline="30000" dirty="0">
                          <a:solidFill>
                            <a:srgbClr val="000000"/>
                          </a:solidFill>
                          <a:latin typeface="Calibri"/>
                          <a:ea typeface="Calibri"/>
                          <a:cs typeface="Times New Roman"/>
                        </a:rPr>
                        <a:t>th</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40%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30%</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4325">
                <a:tc>
                  <a:txBody>
                    <a:bodyPr/>
                    <a:lstStyle/>
                    <a:p>
                      <a:pPr marL="0" marR="0" algn="ctr">
                        <a:spcBef>
                          <a:spcPts val="0"/>
                        </a:spcBef>
                        <a:spcAft>
                          <a:spcPts val="0"/>
                        </a:spcAft>
                      </a:pPr>
                      <a:r>
                        <a:rPr lang="en-GB" sz="1400">
                          <a:solidFill>
                            <a:srgbClr val="000000"/>
                          </a:solidFill>
                          <a:latin typeface="Calibri"/>
                          <a:ea typeface="Calibri"/>
                          <a:cs typeface="Times New Roman"/>
                        </a:rPr>
                        <a:t>20</a:t>
                      </a:r>
                      <a:r>
                        <a:rPr lang="en-GB" sz="1400" baseline="30000">
                          <a:solidFill>
                            <a:srgbClr val="000000"/>
                          </a:solidFill>
                          <a:latin typeface="Calibri"/>
                          <a:ea typeface="Calibri"/>
                          <a:cs typeface="Times New Roman"/>
                        </a:rPr>
                        <a:t>th</a:t>
                      </a:r>
                      <a:endParaRPr lang="en-US" sz="140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30%</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30%</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a:solidFill>
                          <a:srgbClr val="000000"/>
                        </a:solidFill>
                        <a:latin typeface="Calibri"/>
                        <a:ea typeface="Calibri"/>
                        <a:cs typeface="Times New Roman"/>
                      </a:endParaRPr>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25%</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a:t>
                      </a:r>
                    </a:p>
                  </a:txBody>
                  <a:tcPr marL="59377" marR="59377"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45%</a:t>
                      </a:r>
                      <a:endParaRPr lang="en-US" sz="1400" dirty="0">
                        <a:latin typeface="Calibri"/>
                        <a:ea typeface="Calibri"/>
                        <a:cs typeface="Times New Roman"/>
                      </a:endParaRPr>
                    </a:p>
                  </a:txBody>
                  <a:tcPr marL="59377" marR="59377"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4325">
                <a:tc>
                  <a:txBody>
                    <a:bodyPr/>
                    <a:lstStyle/>
                    <a:p>
                      <a:pPr marL="0" marR="0" algn="ctr">
                        <a:spcBef>
                          <a:spcPts val="0"/>
                        </a:spcBef>
                        <a:spcAft>
                          <a:spcPts val="0"/>
                        </a:spcAft>
                      </a:pPr>
                      <a:r>
                        <a:rPr lang="en-GB" sz="1400" dirty="0">
                          <a:solidFill>
                            <a:srgbClr val="000000"/>
                          </a:solidFill>
                          <a:latin typeface="Calibri"/>
                          <a:ea typeface="Calibri"/>
                          <a:cs typeface="Times New Roman"/>
                        </a:rPr>
                        <a:t>24</a:t>
                      </a:r>
                      <a:r>
                        <a:rPr lang="en-GB" sz="1400" baseline="30000" dirty="0">
                          <a:solidFill>
                            <a:srgbClr val="000000"/>
                          </a:solidFill>
                          <a:latin typeface="Calibri"/>
                          <a:ea typeface="Calibri"/>
                          <a:cs typeface="Times New Roman"/>
                        </a:rPr>
                        <a:t>th</a:t>
                      </a:r>
                      <a:r>
                        <a:rPr lang="en-GB" sz="1400" dirty="0">
                          <a:solidFill>
                            <a:srgbClr val="000000"/>
                          </a:solidFill>
                          <a:latin typeface="Calibri"/>
                          <a:ea typeface="Calibri"/>
                          <a:cs typeface="Times New Roman"/>
                        </a:rPr>
                        <a:t> </a:t>
                      </a:r>
                      <a:endParaRPr lang="en-US" sz="1400" dirty="0">
                        <a:latin typeface="Calibri"/>
                        <a:ea typeface="Calibri"/>
                        <a:cs typeface="Times New Roman"/>
                      </a:endParaRPr>
                    </a:p>
                  </a:txBody>
                  <a:tcPr marL="59377" marR="59377"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a:t>
                      </a:r>
                      <a:endParaRPr lang="en-US" sz="1400" dirty="0">
                        <a:latin typeface="Calibri"/>
                        <a:ea typeface="Calibri"/>
                        <a:cs typeface="Times New Roman"/>
                      </a:endParaRPr>
                    </a:p>
                  </a:txBody>
                  <a:tcPr marL="59377" marR="59377" marT="0" marB="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400" dirty="0">
                          <a:solidFill>
                            <a:srgbClr val="000000"/>
                          </a:solidFill>
                          <a:latin typeface="Calibri"/>
                          <a:ea typeface="Calibri"/>
                          <a:cs typeface="Times New Roman"/>
                        </a:rPr>
                        <a:t>35%</a:t>
                      </a: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GB" sz="1400">
                        <a:solidFill>
                          <a:srgbClr val="000000"/>
                        </a:solidFill>
                        <a:latin typeface="Calibri"/>
                        <a:ea typeface="Calibri"/>
                        <a:cs typeface="Times New Roman"/>
                      </a:endParaRPr>
                    </a:p>
                  </a:txBody>
                  <a:tcPr marL="59377" marR="59377"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latin typeface="Calibri"/>
                        <a:ea typeface="Calibri"/>
                        <a:cs typeface="Times New Roman"/>
                      </a:endParaRPr>
                    </a:p>
                  </a:txBody>
                  <a:tcPr marL="59377" marR="59377" marT="0" marB="0" anchor="ctr">
                    <a:lnL>
                      <a:noFill/>
                    </a:lnL>
                    <a:lnR w="12700" cap="flat" cmpd="sng" algn="ctr">
                      <a:noFill/>
                      <a:prstDash val="sysDot"/>
                      <a:round/>
                      <a:headEnd type="none" w="med" len="med"/>
                      <a:tailEnd type="none" w="med" len="med"/>
                    </a:lnR>
                    <a:lnT w="12700" cap="flat" cmpd="sng" algn="ctr">
                      <a:solidFill>
                        <a:srgbClr val="8B333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8B333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latin typeface="Calibri"/>
                        <a:ea typeface="Calibri"/>
                        <a:cs typeface="Times New Roman"/>
                      </a:endParaRPr>
                    </a:p>
                  </a:txBody>
                  <a:tcPr marL="59377" marR="59377" marT="0" marB="0" anchor="ctr">
                    <a:lnL w="12700" cap="flat" cmpd="sng" algn="ctr">
                      <a:noFill/>
                      <a:prstDash val="sysDot"/>
                      <a:round/>
                      <a:headEnd type="none" w="med" len="med"/>
                      <a:tailEnd type="none" w="med" len="med"/>
                    </a:lnL>
                    <a:lnR>
                      <a:noFill/>
                    </a:lnR>
                    <a:lnT w="12700" cap="flat" cmpd="sng" algn="ctr">
                      <a:solidFill>
                        <a:srgbClr val="8B333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1" name="Content Placeholder 10">
            <a:extLst>
              <a:ext uri="{FF2B5EF4-FFF2-40B4-BE49-F238E27FC236}">
                <a16:creationId xmlns:a16="http://schemas.microsoft.com/office/drawing/2014/main" id="{36709C0E-93B5-42F4-9794-C7975C4C75A5}"/>
              </a:ext>
            </a:extLst>
          </p:cNvPr>
          <p:cNvSpPr>
            <a:spLocks noGrp="1"/>
          </p:cNvSpPr>
          <p:nvPr>
            <p:ph sz="quarter" idx="15"/>
          </p:nvPr>
        </p:nvSpPr>
        <p:spPr/>
        <p:txBody>
          <a:bodyPr/>
          <a:lstStyle/>
          <a:p>
            <a:endParaRPr lang="en-IN"/>
          </a:p>
        </p:txBody>
      </p:sp>
    </p:spTree>
    <p:extLst>
      <p:ext uri="{BB962C8B-B14F-4D97-AF65-F5344CB8AC3E}">
        <p14:creationId xmlns:p14="http://schemas.microsoft.com/office/powerpoint/2010/main" val="30168605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8"/>
          <p:cNvGrpSpPr>
            <a:grpSpLocks/>
          </p:cNvGrpSpPr>
          <p:nvPr/>
        </p:nvGrpSpPr>
        <p:grpSpPr bwMode="auto">
          <a:xfrm>
            <a:off x="1979613" y="5410200"/>
            <a:ext cx="822325" cy="885825"/>
            <a:chOff x="706932" y="5575300"/>
            <a:chExt cx="822960" cy="886460"/>
          </a:xfrm>
        </p:grpSpPr>
        <p:sp>
          <p:nvSpPr>
            <p:cNvPr id="5" name="Oval 4">
              <a:hlinkHover r:id="" action="ppaction://noaction" highlightClick="1"/>
            </p:cNvPr>
            <p:cNvSpPr/>
            <p:nvPr/>
          </p:nvSpPr>
          <p:spPr bwMode="auto">
            <a:xfrm>
              <a:off x="7069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6" name="Picture 2">
              <a:hlinkClick r:id="rId2" action="ppaction://hlinksldjump"/>
            </p:cNvPr>
            <p:cNvPicPr>
              <a:picLocks noChangeAspect="1" noChangeArrowheads="1"/>
            </p:cNvPicPr>
            <p:nvPr/>
          </p:nvPicPr>
          <p:blipFill>
            <a:blip r:embed="rId3" cstate="print"/>
            <a:srcRect/>
            <a:stretch>
              <a:fillRect/>
            </a:stretch>
          </p:blipFill>
          <p:spPr bwMode="auto">
            <a:xfrm>
              <a:off x="723900" y="5575300"/>
              <a:ext cx="792163" cy="828675"/>
            </a:xfrm>
            <a:prstGeom prst="rect">
              <a:avLst/>
            </a:prstGeom>
            <a:noFill/>
            <a:ln w="9525">
              <a:noFill/>
              <a:miter lim="800000"/>
              <a:headEnd/>
              <a:tailEnd/>
            </a:ln>
          </p:spPr>
        </p:pic>
      </p:grpSp>
      <p:grpSp>
        <p:nvGrpSpPr>
          <p:cNvPr id="7" name="Group 41"/>
          <p:cNvGrpSpPr>
            <a:grpSpLocks/>
          </p:cNvGrpSpPr>
          <p:nvPr/>
        </p:nvGrpSpPr>
        <p:grpSpPr bwMode="auto">
          <a:xfrm>
            <a:off x="3021013" y="5473700"/>
            <a:ext cx="822325" cy="822325"/>
            <a:chOff x="1697532" y="5638800"/>
            <a:chExt cx="822960" cy="822960"/>
          </a:xfrm>
        </p:grpSpPr>
        <p:sp>
          <p:nvSpPr>
            <p:cNvPr id="8" name="Oval 7">
              <a:hlinkHover r:id="" action="ppaction://noaction" highlightClick="1"/>
            </p:cNvPr>
            <p:cNvSpPr/>
            <p:nvPr/>
          </p:nvSpPr>
          <p:spPr bwMode="auto">
            <a:xfrm>
              <a:off x="1697532" y="563880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solidFill>
                  <a:srgbClr val="000000"/>
                </a:solidFill>
                <a:latin typeface="Times"/>
                <a:cs typeface="+mn-cs"/>
              </a:endParaRPr>
            </a:p>
          </p:txBody>
        </p:sp>
        <p:pic>
          <p:nvPicPr>
            <p:cNvPr id="9" name="Picture 4">
              <a:hlinkClick r:id="rId4" action="ppaction://hlinksldjump"/>
            </p:cNvPr>
            <p:cNvPicPr>
              <a:picLocks noChangeAspect="1" noChangeArrowheads="1"/>
            </p:cNvPicPr>
            <p:nvPr/>
          </p:nvPicPr>
          <p:blipFill>
            <a:blip r:embed="rId5" cstate="print"/>
            <a:srcRect/>
            <a:stretch>
              <a:fillRect/>
            </a:stretch>
          </p:blipFill>
          <p:spPr bwMode="auto">
            <a:xfrm>
              <a:off x="1724025" y="5715000"/>
              <a:ext cx="774700" cy="676275"/>
            </a:xfrm>
            <a:prstGeom prst="rect">
              <a:avLst/>
            </a:prstGeom>
            <a:noFill/>
            <a:ln w="9525">
              <a:noFill/>
              <a:miter lim="800000"/>
              <a:headEnd/>
              <a:tailEnd/>
            </a:ln>
          </p:spPr>
        </p:pic>
      </p:grpSp>
      <p:grpSp>
        <p:nvGrpSpPr>
          <p:cNvPr id="10" name="Group 45"/>
          <p:cNvGrpSpPr>
            <a:grpSpLocks/>
          </p:cNvGrpSpPr>
          <p:nvPr/>
        </p:nvGrpSpPr>
        <p:grpSpPr bwMode="auto">
          <a:xfrm>
            <a:off x="4056063" y="5499100"/>
            <a:ext cx="823912" cy="822325"/>
            <a:chOff x="3602532" y="5638800"/>
            <a:chExt cx="822960" cy="822960"/>
          </a:xfrm>
        </p:grpSpPr>
        <p:sp>
          <p:nvSpPr>
            <p:cNvPr id="11" name="Oval 10">
              <a:hlinkHover r:id="" action="ppaction://noaction" highlightClick="1"/>
            </p:cNvPr>
            <p:cNvSpPr/>
            <p:nvPr/>
          </p:nvSpPr>
          <p:spPr bwMode="auto">
            <a:xfrm>
              <a:off x="3602532" y="5638800"/>
              <a:ext cx="822960" cy="822960"/>
            </a:xfrm>
            <a:prstGeom prst="ellipse">
              <a:avLst/>
            </a:prstGeom>
            <a:solidFill>
              <a:srgbClr val="8B333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sz="3200" b="1">
                <a:solidFill>
                  <a:srgbClr val="000000"/>
                </a:solidFill>
                <a:latin typeface="Times"/>
                <a:cs typeface="+mn-cs"/>
              </a:endParaRPr>
            </a:p>
          </p:txBody>
        </p:sp>
        <p:pic>
          <p:nvPicPr>
            <p:cNvPr id="12" name="Picture 6">
              <a:hlinkClick r:id="rId6" action="ppaction://hlinksldjump"/>
            </p:cNvPr>
            <p:cNvPicPr>
              <a:picLocks noChangeAspect="1" noChangeArrowheads="1"/>
            </p:cNvPicPr>
            <p:nvPr/>
          </p:nvPicPr>
          <p:blipFill>
            <a:blip r:embed="rId7" cstate="print"/>
            <a:srcRect/>
            <a:stretch>
              <a:fillRect/>
            </a:stretch>
          </p:blipFill>
          <p:spPr bwMode="auto">
            <a:xfrm>
              <a:off x="3609975" y="5667375"/>
              <a:ext cx="774700" cy="755650"/>
            </a:xfrm>
            <a:prstGeom prst="rect">
              <a:avLst/>
            </a:prstGeom>
            <a:noFill/>
            <a:ln w="9525">
              <a:noFill/>
              <a:miter lim="800000"/>
              <a:headEnd/>
              <a:tailEnd/>
            </a:ln>
          </p:spPr>
        </p:pic>
      </p:grpSp>
      <p:grpSp>
        <p:nvGrpSpPr>
          <p:cNvPr id="13" name="Group 49"/>
          <p:cNvGrpSpPr>
            <a:grpSpLocks/>
          </p:cNvGrpSpPr>
          <p:nvPr/>
        </p:nvGrpSpPr>
        <p:grpSpPr bwMode="auto">
          <a:xfrm>
            <a:off x="6162675" y="5484813"/>
            <a:ext cx="822325" cy="823912"/>
            <a:chOff x="7482348" y="5625012"/>
            <a:chExt cx="822960" cy="822960"/>
          </a:xfrm>
        </p:grpSpPr>
        <p:sp>
          <p:nvSpPr>
            <p:cNvPr id="14" name="Oval 13">
              <a:hlinkHover r:id="" action="ppaction://noaction" highlightClick="1"/>
            </p:cNvPr>
            <p:cNvSpPr/>
            <p:nvPr/>
          </p:nvSpPr>
          <p:spPr bwMode="auto">
            <a:xfrm>
              <a:off x="7482348" y="5625012"/>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15" name="Picture 11">
              <a:hlinkClick r:id="rId8" action="ppaction://hlinksldjump"/>
            </p:cNvPr>
            <p:cNvPicPr>
              <a:picLocks noChangeAspect="1" noChangeArrowheads="1"/>
            </p:cNvPicPr>
            <p:nvPr/>
          </p:nvPicPr>
          <p:blipFill>
            <a:blip r:embed="rId9" cstate="print"/>
            <a:srcRect/>
            <a:stretch>
              <a:fillRect/>
            </a:stretch>
          </p:blipFill>
          <p:spPr bwMode="auto">
            <a:xfrm>
              <a:off x="7493000" y="5707062"/>
              <a:ext cx="774700" cy="665163"/>
            </a:xfrm>
            <a:prstGeom prst="rect">
              <a:avLst/>
            </a:prstGeom>
            <a:noFill/>
            <a:ln w="9525">
              <a:noFill/>
              <a:miter lim="800000"/>
              <a:headEnd/>
              <a:tailEnd/>
            </a:ln>
          </p:spPr>
        </p:pic>
      </p:grpSp>
      <p:grpSp>
        <p:nvGrpSpPr>
          <p:cNvPr id="16" name="Group 53"/>
          <p:cNvGrpSpPr>
            <a:grpSpLocks/>
          </p:cNvGrpSpPr>
          <p:nvPr/>
        </p:nvGrpSpPr>
        <p:grpSpPr bwMode="auto">
          <a:xfrm>
            <a:off x="5118100" y="5473700"/>
            <a:ext cx="822325" cy="822325"/>
            <a:chOff x="4572492" y="5654040"/>
            <a:chExt cx="822960" cy="822960"/>
          </a:xfrm>
        </p:grpSpPr>
        <p:sp>
          <p:nvSpPr>
            <p:cNvPr id="17" name="Oval 16">
              <a:hlinkHover r:id="" action="ppaction://noaction" highlightClick="1"/>
            </p:cNvPr>
            <p:cNvSpPr/>
            <p:nvPr/>
          </p:nvSpPr>
          <p:spPr bwMode="auto">
            <a:xfrm>
              <a:off x="4572492" y="5654040"/>
              <a:ext cx="822960" cy="822960"/>
            </a:xfrm>
            <a:prstGeom prst="ellipse">
              <a:avLst/>
            </a:prstGeom>
            <a:solidFill>
              <a:srgbClr val="8B3331"/>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0" hangingPunct="0">
                <a:defRPr/>
              </a:pPr>
              <a:endParaRPr lang="en-US" sz="3200" b="1">
                <a:latin typeface="Times"/>
                <a:cs typeface="+mn-cs"/>
              </a:endParaRPr>
            </a:p>
          </p:txBody>
        </p:sp>
        <p:pic>
          <p:nvPicPr>
            <p:cNvPr id="18" name="Picture 7">
              <a:hlinkClick r:id="rId8" action="ppaction://hlinksldjump"/>
            </p:cNvPr>
            <p:cNvPicPr>
              <a:picLocks noChangeAspect="1" noChangeArrowheads="1"/>
            </p:cNvPicPr>
            <p:nvPr/>
          </p:nvPicPr>
          <p:blipFill>
            <a:blip r:embed="rId10" cstate="print"/>
            <a:srcRect/>
            <a:stretch>
              <a:fillRect/>
            </a:stretch>
          </p:blipFill>
          <p:spPr bwMode="auto">
            <a:xfrm>
              <a:off x="4578350" y="5695950"/>
              <a:ext cx="774700" cy="676275"/>
            </a:xfrm>
            <a:prstGeom prst="rect">
              <a:avLst/>
            </a:prstGeom>
            <a:noFill/>
            <a:ln w="9525">
              <a:noFill/>
              <a:miter lim="800000"/>
              <a:headEnd/>
              <a:tailEnd/>
            </a:ln>
          </p:spPr>
        </p:pic>
      </p:grpSp>
      <p:sp>
        <p:nvSpPr>
          <p:cNvPr id="19" name="TextBox 18"/>
          <p:cNvSpPr txBox="1"/>
          <p:nvPr/>
        </p:nvSpPr>
        <p:spPr>
          <a:xfrm>
            <a:off x="393700" y="1030526"/>
            <a:ext cx="8382000" cy="754053"/>
          </a:xfrm>
          <a:prstGeom prst="rect">
            <a:avLst/>
          </a:prstGeom>
          <a:noFill/>
        </p:spPr>
        <p:txBody>
          <a:bodyPr wrap="square" rtlCol="0">
            <a:spAutoFit/>
          </a:bodyPr>
          <a:lstStyle/>
          <a:p>
            <a:pPr lvl="0">
              <a:spcAft>
                <a:spcPts val="600"/>
              </a:spcAft>
            </a:pPr>
            <a:r>
              <a:rPr lang="en-US" sz="1400" b="1" dirty="0">
                <a:solidFill>
                  <a:srgbClr val="9F3331"/>
                </a:solidFill>
              </a:rPr>
              <a:t>Deferred Guaranteed Survival Benefit</a:t>
            </a:r>
          </a:p>
          <a:p>
            <a:pPr lvl="0"/>
            <a:r>
              <a:rPr lang="en-US" sz="1200" dirty="0">
                <a:solidFill>
                  <a:srgbClr val="000000"/>
                </a:solidFill>
              </a:rPr>
              <a:t>Life insured can choose to defer the due Guaranteed Survival Benefit until the time the next Guaranteed Survival Benefit is due to be paid. </a:t>
            </a:r>
            <a:r>
              <a:rPr lang="en-GB" sz="1200" dirty="0"/>
              <a:t>On deferral the Guaranteed Survival Benefit will be enhanced as given below</a:t>
            </a:r>
            <a:endParaRPr lang="en-US" sz="1200" dirty="0"/>
          </a:p>
        </p:txBody>
      </p:sp>
      <p:graphicFrame>
        <p:nvGraphicFramePr>
          <p:cNvPr id="20" name="Table 19"/>
          <p:cNvGraphicFramePr>
            <a:graphicFrameLocks noGrp="1"/>
          </p:cNvGraphicFramePr>
          <p:nvPr/>
        </p:nvGraphicFramePr>
        <p:xfrm>
          <a:off x="762001" y="1901319"/>
          <a:ext cx="8077199" cy="1577340"/>
        </p:xfrm>
        <a:graphic>
          <a:graphicData uri="http://schemas.openxmlformats.org/drawingml/2006/table">
            <a:tbl>
              <a:tblPr/>
              <a:tblGrid>
                <a:gridCol w="1028007">
                  <a:extLst>
                    <a:ext uri="{9D8B030D-6E8A-4147-A177-3AD203B41FA5}">
                      <a16:colId xmlns:a16="http://schemas.microsoft.com/office/drawing/2014/main" val="20000"/>
                    </a:ext>
                  </a:extLst>
                </a:gridCol>
                <a:gridCol w="1028007">
                  <a:extLst>
                    <a:ext uri="{9D8B030D-6E8A-4147-A177-3AD203B41FA5}">
                      <a16:colId xmlns:a16="http://schemas.microsoft.com/office/drawing/2014/main" val="20001"/>
                    </a:ext>
                  </a:extLst>
                </a:gridCol>
                <a:gridCol w="1204237">
                  <a:extLst>
                    <a:ext uri="{9D8B030D-6E8A-4147-A177-3AD203B41FA5}">
                      <a16:colId xmlns:a16="http://schemas.microsoft.com/office/drawing/2014/main" val="20002"/>
                    </a:ext>
                  </a:extLst>
                </a:gridCol>
                <a:gridCol w="1204237">
                  <a:extLst>
                    <a:ext uri="{9D8B030D-6E8A-4147-A177-3AD203B41FA5}">
                      <a16:colId xmlns:a16="http://schemas.microsoft.com/office/drawing/2014/main" val="20003"/>
                    </a:ext>
                  </a:extLst>
                </a:gridCol>
                <a:gridCol w="1204237">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gridCol w="1204237">
                  <a:extLst>
                    <a:ext uri="{9D8B030D-6E8A-4147-A177-3AD203B41FA5}">
                      <a16:colId xmlns:a16="http://schemas.microsoft.com/office/drawing/2014/main" val="20006"/>
                    </a:ext>
                  </a:extLst>
                </a:gridCol>
              </a:tblGrid>
              <a:tr h="265876">
                <a:tc rowSpan="2">
                  <a:txBody>
                    <a:bodyPr/>
                    <a:lstStyle/>
                    <a:p>
                      <a:pPr algn="ctr">
                        <a:spcAft>
                          <a:spcPts val="0"/>
                        </a:spcAft>
                      </a:pPr>
                      <a:r>
                        <a:rPr lang="en-US" sz="1150" dirty="0">
                          <a:solidFill>
                            <a:srgbClr val="000000"/>
                          </a:solidFill>
                          <a:latin typeface="+mj-lt"/>
                          <a:ea typeface="Calibri"/>
                          <a:cs typeface="Times New Roman"/>
                        </a:rPr>
                        <a:t>Year when </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Guaranteed</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Survival  Benefit is due</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US" sz="1150" dirty="0">
                          <a:solidFill>
                            <a:srgbClr val="000000"/>
                          </a:solidFill>
                          <a:latin typeface="+mj-lt"/>
                          <a:ea typeface="Calibri"/>
                          <a:cs typeface="Times New Roman"/>
                        </a:rPr>
                        <a:t>Guaranteed</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Survival Benefit </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 of SA)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spcAft>
                          <a:spcPts val="0"/>
                        </a:spcAft>
                      </a:pPr>
                      <a:r>
                        <a:rPr lang="en-US" sz="1150" dirty="0">
                          <a:solidFill>
                            <a:srgbClr val="000000"/>
                          </a:solidFill>
                          <a:latin typeface="+mj-lt"/>
                          <a:ea typeface="Calibri"/>
                          <a:cs typeface="Times New Roman"/>
                        </a:rPr>
                        <a:t>Year till the Guaranteed Survival Benefit is deferred/Enhanced Guaranteed Survival Benefit</a:t>
                      </a:r>
                      <a:endParaRPr lang="en-IN" sz="1150" dirty="0">
                        <a:latin typeface="+mj-lt"/>
                        <a:ea typeface="Calibri"/>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94298">
                <a:tc vMerge="1">
                  <a:txBody>
                    <a:bodyPr/>
                    <a:lstStyle/>
                    <a:p>
                      <a:endParaRPr lang="en-IN"/>
                    </a:p>
                  </a:txBody>
                  <a:tcPr/>
                </a:tc>
                <a:tc vMerge="1">
                  <a:txBody>
                    <a:bodyPr/>
                    <a:lstStyle/>
                    <a:p>
                      <a:endParaRPr lang="en-IN"/>
                    </a:p>
                  </a:txBody>
                  <a:tcPr/>
                </a:tc>
                <a:tc>
                  <a:txBody>
                    <a:bodyPr/>
                    <a:lstStyle/>
                    <a:p>
                      <a:pPr algn="ctr">
                        <a:spcAft>
                          <a:spcPts val="0"/>
                        </a:spcAft>
                      </a:pPr>
                      <a:r>
                        <a:rPr lang="en-US" sz="1150" dirty="0">
                          <a:solidFill>
                            <a:srgbClr val="000000"/>
                          </a:solidFill>
                          <a:latin typeface="+mj-lt"/>
                          <a:ea typeface="Calibri"/>
                          <a:cs typeface="Times New Roman"/>
                        </a:rPr>
                        <a:t>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8</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12</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16</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20</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3501">
                <a:tc>
                  <a:txBody>
                    <a:bodyPr/>
                    <a:lstStyle/>
                    <a:p>
                      <a:pPr algn="ctr">
                        <a:spcAft>
                          <a:spcPts val="0"/>
                        </a:spcAft>
                      </a:pPr>
                      <a:r>
                        <a:rPr lang="en-US" sz="1150" dirty="0">
                          <a:solidFill>
                            <a:srgbClr val="000000"/>
                          </a:solidFill>
                          <a:latin typeface="+mj-lt"/>
                          <a:ea typeface="Calibri"/>
                          <a:cs typeface="Times New Roman"/>
                        </a:rPr>
                        <a:t>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10%</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10%</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12%</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19%</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23%</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3501">
                <a:tc>
                  <a:txBody>
                    <a:bodyPr/>
                    <a:lstStyle/>
                    <a:p>
                      <a:pPr algn="ctr">
                        <a:spcAft>
                          <a:spcPts val="0"/>
                        </a:spcAft>
                      </a:pPr>
                      <a:r>
                        <a:rPr lang="en-US" sz="1150" dirty="0">
                          <a:solidFill>
                            <a:srgbClr val="000000"/>
                          </a:solidFill>
                          <a:latin typeface="+mj-lt"/>
                          <a:ea typeface="Calibri"/>
                          <a:cs typeface="Times New Roman"/>
                        </a:rPr>
                        <a:t>8</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15%</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18%</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23%</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28%</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3501">
                <a:tc>
                  <a:txBody>
                    <a:bodyPr/>
                    <a:lstStyle/>
                    <a:p>
                      <a:pPr algn="ctr">
                        <a:spcAft>
                          <a:spcPts val="0"/>
                        </a:spcAft>
                      </a:pPr>
                      <a:r>
                        <a:rPr lang="en-US" sz="1150">
                          <a:solidFill>
                            <a:srgbClr val="000000"/>
                          </a:solidFill>
                          <a:latin typeface="+mj-lt"/>
                          <a:ea typeface="Calibri"/>
                          <a:cs typeface="Times New Roman"/>
                        </a:rPr>
                        <a:t>12</a:t>
                      </a:r>
                      <a:r>
                        <a:rPr lang="en-US" sz="1150" baseline="30000">
                          <a:solidFill>
                            <a:srgbClr val="000000"/>
                          </a:solidFill>
                          <a:latin typeface="+mj-lt"/>
                          <a:ea typeface="Calibri"/>
                          <a:cs typeface="Times New Roman"/>
                        </a:rPr>
                        <a:t>th</a:t>
                      </a:r>
                      <a:r>
                        <a:rPr lang="en-US" sz="1150">
                          <a:solidFill>
                            <a:srgbClr val="000000"/>
                          </a:solidFill>
                          <a:latin typeface="+mj-lt"/>
                          <a:ea typeface="Calibri"/>
                          <a:cs typeface="Times New Roman"/>
                        </a:rPr>
                        <a:t> </a:t>
                      </a:r>
                      <a:endParaRPr lang="en-IN" sz="115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20%</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24%</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3501">
                <a:tc>
                  <a:txBody>
                    <a:bodyPr/>
                    <a:lstStyle/>
                    <a:p>
                      <a:pPr algn="ctr">
                        <a:spcAft>
                          <a:spcPts val="0"/>
                        </a:spcAft>
                      </a:pPr>
                      <a:r>
                        <a:rPr lang="en-US" sz="1150">
                          <a:solidFill>
                            <a:srgbClr val="000000"/>
                          </a:solidFill>
                          <a:latin typeface="+mj-lt"/>
                          <a:ea typeface="Calibri"/>
                          <a:cs typeface="Times New Roman"/>
                        </a:rPr>
                        <a:t>16</a:t>
                      </a:r>
                      <a:r>
                        <a:rPr lang="en-US" sz="1150" baseline="30000">
                          <a:solidFill>
                            <a:srgbClr val="000000"/>
                          </a:solidFill>
                          <a:latin typeface="+mj-lt"/>
                          <a:ea typeface="Calibri"/>
                          <a:cs typeface="Times New Roman"/>
                        </a:rPr>
                        <a:t>th</a:t>
                      </a:r>
                      <a:r>
                        <a:rPr lang="en-US" sz="1150">
                          <a:solidFill>
                            <a:srgbClr val="000000"/>
                          </a:solidFill>
                          <a:latin typeface="+mj-lt"/>
                          <a:ea typeface="Calibri"/>
                          <a:cs typeface="Times New Roman"/>
                        </a:rPr>
                        <a:t> </a:t>
                      </a:r>
                      <a:endParaRPr lang="en-IN" sz="115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25%</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3501">
                <a:tc>
                  <a:txBody>
                    <a:bodyPr/>
                    <a:lstStyle/>
                    <a:p>
                      <a:pPr algn="ctr">
                        <a:spcAft>
                          <a:spcPts val="0"/>
                        </a:spcAft>
                      </a:pPr>
                      <a:r>
                        <a:rPr lang="en-US" sz="1150" dirty="0">
                          <a:solidFill>
                            <a:srgbClr val="000000"/>
                          </a:solidFill>
                          <a:latin typeface="+mj-lt"/>
                          <a:ea typeface="Calibri"/>
                          <a:cs typeface="Times New Roman"/>
                        </a:rPr>
                        <a:t>20</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7967788"/>
              </p:ext>
            </p:extLst>
          </p:nvPr>
        </p:nvGraphicFramePr>
        <p:xfrm>
          <a:off x="762000" y="3581400"/>
          <a:ext cx="7924799" cy="1752600"/>
        </p:xfrm>
        <a:graphic>
          <a:graphicData uri="http://schemas.openxmlformats.org/drawingml/2006/table">
            <a:tbl>
              <a:tblPr/>
              <a:tblGrid>
                <a:gridCol w="1010175">
                  <a:extLst>
                    <a:ext uri="{9D8B030D-6E8A-4147-A177-3AD203B41FA5}">
                      <a16:colId xmlns:a16="http://schemas.microsoft.com/office/drawing/2014/main" val="20000"/>
                    </a:ext>
                  </a:extLst>
                </a:gridCol>
                <a:gridCol w="1010174">
                  <a:extLst>
                    <a:ext uri="{9D8B030D-6E8A-4147-A177-3AD203B41FA5}">
                      <a16:colId xmlns:a16="http://schemas.microsoft.com/office/drawing/2014/main" val="20001"/>
                    </a:ext>
                  </a:extLst>
                </a:gridCol>
                <a:gridCol w="984075">
                  <a:extLst>
                    <a:ext uri="{9D8B030D-6E8A-4147-A177-3AD203B41FA5}">
                      <a16:colId xmlns:a16="http://schemas.microsoft.com/office/drawing/2014/main" val="20002"/>
                    </a:ext>
                  </a:extLst>
                </a:gridCol>
                <a:gridCol w="984075">
                  <a:extLst>
                    <a:ext uri="{9D8B030D-6E8A-4147-A177-3AD203B41FA5}">
                      <a16:colId xmlns:a16="http://schemas.microsoft.com/office/drawing/2014/main" val="20003"/>
                    </a:ext>
                  </a:extLst>
                </a:gridCol>
                <a:gridCol w="984075">
                  <a:extLst>
                    <a:ext uri="{9D8B030D-6E8A-4147-A177-3AD203B41FA5}">
                      <a16:colId xmlns:a16="http://schemas.microsoft.com/office/drawing/2014/main" val="20004"/>
                    </a:ext>
                  </a:extLst>
                </a:gridCol>
                <a:gridCol w="984075">
                  <a:extLst>
                    <a:ext uri="{9D8B030D-6E8A-4147-A177-3AD203B41FA5}">
                      <a16:colId xmlns:a16="http://schemas.microsoft.com/office/drawing/2014/main" val="20005"/>
                    </a:ext>
                  </a:extLst>
                </a:gridCol>
                <a:gridCol w="984075">
                  <a:extLst>
                    <a:ext uri="{9D8B030D-6E8A-4147-A177-3AD203B41FA5}">
                      <a16:colId xmlns:a16="http://schemas.microsoft.com/office/drawing/2014/main" val="20006"/>
                    </a:ext>
                  </a:extLst>
                </a:gridCol>
                <a:gridCol w="984075">
                  <a:extLst>
                    <a:ext uri="{9D8B030D-6E8A-4147-A177-3AD203B41FA5}">
                      <a16:colId xmlns:a16="http://schemas.microsoft.com/office/drawing/2014/main" val="20007"/>
                    </a:ext>
                  </a:extLst>
                </a:gridCol>
              </a:tblGrid>
              <a:tr h="252325">
                <a:tc rowSpan="2">
                  <a:txBody>
                    <a:bodyPr/>
                    <a:lstStyle/>
                    <a:p>
                      <a:pPr algn="ctr">
                        <a:spcAft>
                          <a:spcPts val="0"/>
                        </a:spcAft>
                      </a:pPr>
                      <a:r>
                        <a:rPr lang="en-US" sz="1150" dirty="0">
                          <a:solidFill>
                            <a:srgbClr val="000000"/>
                          </a:solidFill>
                          <a:latin typeface="+mj-lt"/>
                          <a:ea typeface="Calibri"/>
                          <a:cs typeface="Times New Roman"/>
                        </a:rPr>
                        <a:t>Year when </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Guaranteed</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Survival  Benefit is due</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US" sz="1150" dirty="0">
                          <a:solidFill>
                            <a:srgbClr val="000000"/>
                          </a:solidFill>
                          <a:latin typeface="+mj-lt"/>
                          <a:ea typeface="Calibri"/>
                          <a:cs typeface="Times New Roman"/>
                        </a:rPr>
                        <a:t>Guaranteed</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Survival Benefit </a:t>
                      </a:r>
                      <a:endParaRPr lang="en-IN" sz="1150" dirty="0">
                        <a:latin typeface="+mj-lt"/>
                        <a:ea typeface="Calibri"/>
                        <a:cs typeface="Times New Roman"/>
                      </a:endParaRPr>
                    </a:p>
                    <a:p>
                      <a:pPr algn="ctr">
                        <a:spcAft>
                          <a:spcPts val="0"/>
                        </a:spcAft>
                      </a:pPr>
                      <a:r>
                        <a:rPr lang="en-US" sz="1150" dirty="0">
                          <a:solidFill>
                            <a:srgbClr val="000000"/>
                          </a:solidFill>
                          <a:latin typeface="+mj-lt"/>
                          <a:ea typeface="Calibri"/>
                          <a:cs typeface="Times New Roman"/>
                        </a:rPr>
                        <a:t>(% of SA)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spcAft>
                          <a:spcPts val="0"/>
                        </a:spcAft>
                      </a:pPr>
                      <a:r>
                        <a:rPr lang="en-US" sz="1150" dirty="0">
                          <a:solidFill>
                            <a:srgbClr val="000000"/>
                          </a:solidFill>
                          <a:latin typeface="+mj-lt"/>
                          <a:ea typeface="Calibri"/>
                          <a:cs typeface="Times New Roman"/>
                        </a:rPr>
                        <a:t>Year till the Guaranteed Survival Benefit is deferred/Enhanced Guaranteed Survival Benefit</a:t>
                      </a:r>
                      <a:endParaRPr lang="en-IN" sz="1150" dirty="0">
                        <a:latin typeface="+mj-lt"/>
                        <a:ea typeface="Calibri"/>
                        <a:cs typeface="Times New Roman"/>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413155">
                <a:tc vMerge="1">
                  <a:txBody>
                    <a:bodyPr/>
                    <a:lstStyle/>
                    <a:p>
                      <a:endParaRPr lang="en-IN"/>
                    </a:p>
                  </a:txBody>
                  <a:tcPr/>
                </a:tc>
                <a:tc vMerge="1">
                  <a:txBody>
                    <a:bodyPr/>
                    <a:lstStyle/>
                    <a:p>
                      <a:endParaRPr lang="en-IN"/>
                    </a:p>
                  </a:txBody>
                  <a:tcPr/>
                </a:tc>
                <a:tc>
                  <a:txBody>
                    <a:bodyPr/>
                    <a:lstStyle/>
                    <a:p>
                      <a:pPr algn="ctr">
                        <a:spcAft>
                          <a:spcPts val="0"/>
                        </a:spcAft>
                      </a:pPr>
                      <a:r>
                        <a:rPr lang="en-US" sz="1150" dirty="0">
                          <a:solidFill>
                            <a:srgbClr val="000000"/>
                          </a:solidFill>
                          <a:latin typeface="+mj-lt"/>
                          <a:ea typeface="Calibri"/>
                          <a:cs typeface="Times New Roman"/>
                        </a:rPr>
                        <a:t>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8</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12</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16</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20</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6370">
                <a:tc>
                  <a:txBody>
                    <a:bodyPr/>
                    <a:lstStyle/>
                    <a:p>
                      <a:pPr algn="ctr">
                        <a:spcAft>
                          <a:spcPts val="0"/>
                        </a:spcAft>
                      </a:pPr>
                      <a:r>
                        <a:rPr lang="en-US" sz="1150" dirty="0">
                          <a:solidFill>
                            <a:srgbClr val="000000"/>
                          </a:solidFill>
                          <a:latin typeface="+mj-lt"/>
                          <a:ea typeface="Calibri"/>
                          <a:cs typeface="Times New Roman"/>
                        </a:rPr>
                        <a:t>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10%</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10%</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12%</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19%</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23%</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29%</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olid"/>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6370">
                <a:tc>
                  <a:txBody>
                    <a:bodyPr/>
                    <a:lstStyle/>
                    <a:p>
                      <a:pPr algn="ctr">
                        <a:spcAft>
                          <a:spcPts val="0"/>
                        </a:spcAft>
                      </a:pPr>
                      <a:r>
                        <a:rPr lang="en-US" sz="1150">
                          <a:solidFill>
                            <a:srgbClr val="000000"/>
                          </a:solidFill>
                          <a:latin typeface="+mj-lt"/>
                          <a:ea typeface="Calibri"/>
                          <a:cs typeface="Times New Roman"/>
                        </a:rPr>
                        <a:t>8</a:t>
                      </a:r>
                      <a:r>
                        <a:rPr lang="en-US" sz="1150" baseline="30000">
                          <a:solidFill>
                            <a:srgbClr val="000000"/>
                          </a:solidFill>
                          <a:latin typeface="+mj-lt"/>
                          <a:ea typeface="Calibri"/>
                          <a:cs typeface="Times New Roman"/>
                        </a:rPr>
                        <a:t>th</a:t>
                      </a:r>
                      <a:r>
                        <a:rPr lang="en-US" sz="1150">
                          <a:solidFill>
                            <a:srgbClr val="000000"/>
                          </a:solidFill>
                          <a:latin typeface="+mj-lt"/>
                          <a:ea typeface="Calibri"/>
                          <a:cs typeface="Times New Roman"/>
                        </a:rPr>
                        <a:t> </a:t>
                      </a:r>
                      <a:endParaRPr lang="en-IN" sz="115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15%</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15%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18%</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23%</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28%</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35%</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6370">
                <a:tc>
                  <a:txBody>
                    <a:bodyPr/>
                    <a:lstStyle/>
                    <a:p>
                      <a:pPr algn="ctr">
                        <a:spcAft>
                          <a:spcPts val="0"/>
                        </a:spcAft>
                      </a:pPr>
                      <a:r>
                        <a:rPr lang="en-US" sz="1150" dirty="0">
                          <a:solidFill>
                            <a:srgbClr val="000000"/>
                          </a:solidFill>
                          <a:latin typeface="+mj-lt"/>
                          <a:ea typeface="Calibri"/>
                          <a:cs typeface="Times New Roman"/>
                        </a:rPr>
                        <a:t>12</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20%</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24%</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37%</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6370">
                <a:tc>
                  <a:txBody>
                    <a:bodyPr/>
                    <a:lstStyle/>
                    <a:p>
                      <a:pPr algn="ctr">
                        <a:spcAft>
                          <a:spcPts val="0"/>
                        </a:spcAft>
                      </a:pPr>
                      <a:r>
                        <a:rPr lang="en-US" sz="1150">
                          <a:solidFill>
                            <a:srgbClr val="000000"/>
                          </a:solidFill>
                          <a:latin typeface="+mj-lt"/>
                          <a:ea typeface="Calibri"/>
                          <a:cs typeface="Times New Roman"/>
                        </a:rPr>
                        <a:t>16</a:t>
                      </a:r>
                      <a:r>
                        <a:rPr lang="en-US" sz="1150" baseline="30000">
                          <a:solidFill>
                            <a:srgbClr val="000000"/>
                          </a:solidFill>
                          <a:latin typeface="+mj-lt"/>
                          <a:ea typeface="Calibri"/>
                          <a:cs typeface="Times New Roman"/>
                        </a:rPr>
                        <a:t>th</a:t>
                      </a:r>
                      <a:r>
                        <a:rPr lang="en-US" sz="1150">
                          <a:solidFill>
                            <a:srgbClr val="000000"/>
                          </a:solidFill>
                          <a:latin typeface="+mj-lt"/>
                          <a:ea typeface="Calibri"/>
                          <a:cs typeface="Times New Roman"/>
                        </a:rPr>
                        <a:t> </a:t>
                      </a:r>
                      <a:endParaRPr lang="en-IN" sz="115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25%</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25%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37%</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6370">
                <a:tc>
                  <a:txBody>
                    <a:bodyPr/>
                    <a:lstStyle/>
                    <a:p>
                      <a:pPr algn="ctr">
                        <a:spcAft>
                          <a:spcPts val="0"/>
                        </a:spcAft>
                      </a:pPr>
                      <a:r>
                        <a:rPr lang="en-US" sz="1150">
                          <a:solidFill>
                            <a:srgbClr val="000000"/>
                          </a:solidFill>
                          <a:latin typeface="+mj-lt"/>
                          <a:ea typeface="Calibri"/>
                          <a:cs typeface="Times New Roman"/>
                        </a:rPr>
                        <a:t>20</a:t>
                      </a:r>
                      <a:r>
                        <a:rPr lang="en-US" sz="1150" baseline="30000">
                          <a:solidFill>
                            <a:srgbClr val="000000"/>
                          </a:solidFill>
                          <a:latin typeface="+mj-lt"/>
                          <a:ea typeface="Calibri"/>
                          <a:cs typeface="Times New Roman"/>
                        </a:rPr>
                        <a:t>th</a:t>
                      </a:r>
                      <a:r>
                        <a:rPr lang="en-US" sz="1150">
                          <a:solidFill>
                            <a:srgbClr val="000000"/>
                          </a:solidFill>
                          <a:latin typeface="+mj-lt"/>
                          <a:ea typeface="Calibri"/>
                          <a:cs typeface="Times New Roman"/>
                        </a:rPr>
                        <a:t> </a:t>
                      </a:r>
                      <a:endParaRPr lang="en-IN" sz="115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30%</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a:solidFill>
                            <a:srgbClr val="000000"/>
                          </a:solidFill>
                          <a:latin typeface="+mj-lt"/>
                          <a:ea typeface="Calibri"/>
                          <a:cs typeface="Times New Roman"/>
                        </a:rPr>
                        <a:t>NA</a:t>
                      </a:r>
                      <a:endParaRPr lang="en-IN" sz="115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30%</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37%</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6370">
                <a:tc>
                  <a:txBody>
                    <a:bodyPr/>
                    <a:lstStyle/>
                    <a:p>
                      <a:pPr algn="ctr">
                        <a:spcAft>
                          <a:spcPts val="0"/>
                        </a:spcAft>
                      </a:pPr>
                      <a:r>
                        <a:rPr lang="en-US" sz="1150" dirty="0">
                          <a:solidFill>
                            <a:srgbClr val="000000"/>
                          </a:solidFill>
                          <a:latin typeface="+mj-lt"/>
                          <a:ea typeface="Calibri"/>
                          <a:cs typeface="Times New Roman"/>
                        </a:rPr>
                        <a:t>24</a:t>
                      </a:r>
                      <a:r>
                        <a:rPr lang="en-US" sz="1150" baseline="30000" dirty="0">
                          <a:solidFill>
                            <a:srgbClr val="000000"/>
                          </a:solidFill>
                          <a:latin typeface="+mj-lt"/>
                          <a:ea typeface="Calibri"/>
                          <a:cs typeface="Times New Roman"/>
                        </a:rPr>
                        <a:t>th</a:t>
                      </a:r>
                      <a:r>
                        <a:rPr lang="en-US" sz="1150" dirty="0">
                          <a:solidFill>
                            <a:srgbClr val="000000"/>
                          </a:solidFill>
                          <a:latin typeface="+mj-lt"/>
                          <a:ea typeface="Calibri"/>
                          <a:cs typeface="Times New Roman"/>
                        </a:rPr>
                        <a:t> </a:t>
                      </a:r>
                      <a:endParaRPr lang="en-IN" sz="1150" dirty="0">
                        <a:latin typeface="+mj-lt"/>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35%</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NA</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50" dirty="0">
                          <a:solidFill>
                            <a:srgbClr val="000000"/>
                          </a:solidFill>
                          <a:latin typeface="+mj-lt"/>
                          <a:ea typeface="Calibri"/>
                          <a:cs typeface="Times New Roman"/>
                        </a:rPr>
                        <a:t>35%</a:t>
                      </a:r>
                      <a:endParaRPr lang="en-IN" sz="1150" dirty="0">
                        <a:latin typeface="+mj-lt"/>
                        <a:ea typeface="Calibri"/>
                        <a:cs typeface="Times New Roman"/>
                      </a:endParaRPr>
                    </a:p>
                  </a:txBody>
                  <a:tcPr marL="68580" marR="68580" marT="0" marB="0" anchor="ctr">
                    <a:lnL w="12700" cap="flat" cmpd="sng" algn="ctr">
                      <a:noFill/>
                      <a:prstDash val="dot"/>
                      <a:round/>
                      <a:headEnd type="none" w="med" len="med"/>
                      <a:tailEnd type="none" w="med" len="med"/>
                    </a:lnL>
                    <a:lnR>
                      <a:noFill/>
                    </a:lnR>
                    <a:lnT w="12700" cap="flat" cmpd="sng" algn="ctr">
                      <a:solidFill>
                        <a:srgbClr val="8B3331"/>
                      </a:solidFill>
                      <a:prstDash val="sysDot"/>
                      <a:round/>
                      <a:headEnd type="none" w="med" len="med"/>
                      <a:tailEnd type="none" w="med" len="med"/>
                    </a:lnT>
                    <a:lnB w="12700" cap="flat" cmpd="sng" algn="ctr">
                      <a:solidFill>
                        <a:srgbClr val="8B33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3" name="TextBox 22"/>
          <p:cNvSpPr txBox="1"/>
          <p:nvPr/>
        </p:nvSpPr>
        <p:spPr>
          <a:xfrm>
            <a:off x="313387" y="2133600"/>
            <a:ext cx="400110" cy="1447800"/>
          </a:xfrm>
          <a:prstGeom prst="rect">
            <a:avLst/>
          </a:prstGeom>
          <a:noFill/>
        </p:spPr>
        <p:txBody>
          <a:bodyPr vert="vert270" wrap="square" rtlCol="0">
            <a:spAutoFit/>
          </a:bodyPr>
          <a:lstStyle/>
          <a:p>
            <a:r>
              <a:rPr lang="en-US" sz="1200" b="1" dirty="0">
                <a:solidFill>
                  <a:srgbClr val="000000"/>
                </a:solidFill>
                <a:latin typeface="+mj-lt"/>
                <a:ea typeface="Calibri"/>
                <a:cs typeface="Times New Roman"/>
              </a:rPr>
              <a:t>10 </a:t>
            </a:r>
            <a:r>
              <a:rPr lang="en-US" sz="1400" b="1" dirty="0">
                <a:solidFill>
                  <a:srgbClr val="000000"/>
                </a:solidFill>
                <a:latin typeface="+mj-lt"/>
                <a:ea typeface="Calibri"/>
                <a:cs typeface="Times New Roman"/>
              </a:rPr>
              <a:t>PPT / 20</a:t>
            </a:r>
            <a:r>
              <a:rPr lang="en-US" sz="1200" b="1" dirty="0">
                <a:solidFill>
                  <a:srgbClr val="000000"/>
                </a:solidFill>
                <a:latin typeface="+mj-lt"/>
                <a:ea typeface="Calibri"/>
                <a:cs typeface="Times New Roman"/>
              </a:rPr>
              <a:t> Term</a:t>
            </a:r>
            <a:endParaRPr lang="en-IN" sz="1200" dirty="0">
              <a:latin typeface="+mj-lt"/>
            </a:endParaRPr>
          </a:p>
        </p:txBody>
      </p:sp>
      <p:sp>
        <p:nvSpPr>
          <p:cNvPr id="24" name="TextBox 23"/>
          <p:cNvSpPr txBox="1"/>
          <p:nvPr/>
        </p:nvSpPr>
        <p:spPr>
          <a:xfrm>
            <a:off x="313387" y="4114800"/>
            <a:ext cx="400110" cy="1310640"/>
          </a:xfrm>
          <a:prstGeom prst="rect">
            <a:avLst/>
          </a:prstGeom>
          <a:noFill/>
        </p:spPr>
        <p:txBody>
          <a:bodyPr vert="vert270" wrap="square" rtlCol="0">
            <a:spAutoFit/>
          </a:bodyPr>
          <a:lstStyle/>
          <a:p>
            <a:r>
              <a:rPr lang="en-US" sz="1200" b="1" dirty="0">
                <a:solidFill>
                  <a:srgbClr val="000000"/>
                </a:solidFill>
                <a:latin typeface="Calibri"/>
                <a:ea typeface="Calibri"/>
                <a:cs typeface="Times New Roman"/>
              </a:rPr>
              <a:t>12 </a:t>
            </a:r>
            <a:r>
              <a:rPr lang="en-US" sz="1400" b="1" dirty="0">
                <a:solidFill>
                  <a:srgbClr val="000000"/>
                </a:solidFill>
                <a:latin typeface="Calibri"/>
                <a:ea typeface="Calibri"/>
                <a:cs typeface="Times New Roman"/>
              </a:rPr>
              <a:t>PPT / 24</a:t>
            </a:r>
            <a:r>
              <a:rPr lang="en-US" sz="1200" b="1" dirty="0">
                <a:solidFill>
                  <a:srgbClr val="000000"/>
                </a:solidFill>
                <a:latin typeface="Calibri"/>
                <a:ea typeface="Calibri"/>
                <a:cs typeface="Times New Roman"/>
              </a:rPr>
              <a:t> </a:t>
            </a:r>
            <a:r>
              <a:rPr lang="en-US" sz="1200" b="1" dirty="0">
                <a:solidFill>
                  <a:srgbClr val="000000"/>
                </a:solidFill>
                <a:latin typeface="+mj-lt"/>
                <a:ea typeface="Calibri"/>
                <a:cs typeface="Times New Roman"/>
              </a:rPr>
              <a:t>Term</a:t>
            </a:r>
            <a:endParaRPr lang="en-IN" sz="1200" dirty="0">
              <a:latin typeface="+mj-lt"/>
            </a:endParaRPr>
          </a:p>
        </p:txBody>
      </p:sp>
      <p:sp>
        <p:nvSpPr>
          <p:cNvPr id="31" name="Content Placeholder 30">
            <a:extLst>
              <a:ext uri="{FF2B5EF4-FFF2-40B4-BE49-F238E27FC236}">
                <a16:creationId xmlns:a16="http://schemas.microsoft.com/office/drawing/2014/main" id="{75A751EE-3E89-4B93-8AA5-315C464D8A4D}"/>
              </a:ext>
            </a:extLst>
          </p:cNvPr>
          <p:cNvSpPr>
            <a:spLocks noGrp="1"/>
          </p:cNvSpPr>
          <p:nvPr>
            <p:ph sz="quarter" idx="15"/>
          </p:nvPr>
        </p:nvSpPr>
        <p:spPr/>
        <p:txBody>
          <a:bodyPr/>
          <a:lstStyle/>
          <a:p>
            <a:endParaRPr lang="en-IN"/>
          </a:p>
        </p:txBody>
      </p:sp>
    </p:spTree>
  </p:cSld>
  <p:clrMapOvr>
    <a:masterClrMapping/>
  </p:clrMapOvr>
</p:sld>
</file>

<file path=ppt/theme/theme1.xml><?xml version="1.0" encoding="utf-8"?>
<a:theme xmlns:a="http://schemas.openxmlformats.org/drawingml/2006/main" name="6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ABC">
      <a:dk1>
        <a:srgbClr val="000000"/>
      </a:dk1>
      <a:lt1>
        <a:srgbClr val="FFFFFF"/>
      </a:lt1>
      <a:dk2>
        <a:srgbClr val="44546A"/>
      </a:dk2>
      <a:lt2>
        <a:srgbClr val="E7E6E6"/>
      </a:lt2>
      <a:accent1>
        <a:srgbClr val="8A0B1C"/>
      </a:accent1>
      <a:accent2>
        <a:srgbClr val="CA1F34"/>
      </a:accent2>
      <a:accent3>
        <a:srgbClr val="FAA61A"/>
      </a:accent3>
      <a:accent4>
        <a:srgbClr val="F6682C"/>
      </a:accent4>
      <a:accent5>
        <a:srgbClr val="CA4212"/>
      </a:accent5>
      <a:accent6>
        <a:srgbClr val="E72D45"/>
      </a:accent6>
      <a:hlink>
        <a:srgbClr val="A9A9A9"/>
      </a:hlink>
      <a:folHlink>
        <a:srgbClr val="21212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_PPT Template_2" id="{DC0BED58-0181-4145-ABE6-8EEE6C03B39E}" vid="{7697A486-1F88-4D46-9326-04B2B6935F4D}"/>
    </a:ext>
  </a:extLst>
</a:theme>
</file>

<file path=ppt/theme/theme3.xml><?xml version="1.0" encoding="utf-8"?>
<a:theme xmlns:a="http://schemas.openxmlformats.org/drawingml/2006/main" name="2_Custom Design">
  <a:themeElements>
    <a:clrScheme name="ABC">
      <a:dk1>
        <a:srgbClr val="000000"/>
      </a:dk1>
      <a:lt1>
        <a:srgbClr val="FFFFFF"/>
      </a:lt1>
      <a:dk2>
        <a:srgbClr val="44546A"/>
      </a:dk2>
      <a:lt2>
        <a:srgbClr val="E7E6E6"/>
      </a:lt2>
      <a:accent1>
        <a:srgbClr val="8A0B1C"/>
      </a:accent1>
      <a:accent2>
        <a:srgbClr val="CA1F34"/>
      </a:accent2>
      <a:accent3>
        <a:srgbClr val="FAA61A"/>
      </a:accent3>
      <a:accent4>
        <a:srgbClr val="F6682C"/>
      </a:accent4>
      <a:accent5>
        <a:srgbClr val="CA4212"/>
      </a:accent5>
      <a:accent6>
        <a:srgbClr val="E72D45"/>
      </a:accent6>
      <a:hlink>
        <a:srgbClr val="A9A9A9"/>
      </a:hlink>
      <a:folHlink>
        <a:srgbClr val="21212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_PPT Template_2" id="{DC0BED58-0181-4145-ABE6-8EEE6C03B39E}" vid="{7697A486-1F88-4D46-9326-04B2B6935F4D}"/>
    </a:ext>
  </a:extLst>
</a:theme>
</file>

<file path=ppt/theme/theme4.xml><?xml version="1.0" encoding="utf-8"?>
<a:theme xmlns:a="http://schemas.openxmlformats.org/drawingml/2006/main" name="60_Custom Design">
  <a:themeElements>
    <a:clrScheme name="1_Custom Design 14">
      <a:dk1>
        <a:srgbClr val="000000"/>
      </a:dk1>
      <a:lt1>
        <a:srgbClr val="FFFFFF"/>
      </a:lt1>
      <a:dk2>
        <a:srgbClr val="000000"/>
      </a:dk2>
      <a:lt2>
        <a:srgbClr val="5F5F5F"/>
      </a:lt2>
      <a:accent1>
        <a:srgbClr val="5F5F5F"/>
      </a:accent1>
      <a:accent2>
        <a:srgbClr val="00CCFF"/>
      </a:accent2>
      <a:accent3>
        <a:srgbClr val="FFFFFF"/>
      </a:accent3>
      <a:accent4>
        <a:srgbClr val="000000"/>
      </a:accent4>
      <a:accent5>
        <a:srgbClr val="B6B6B6"/>
      </a:accent5>
      <a:accent6>
        <a:srgbClr val="00B9E7"/>
      </a:accent6>
      <a:hlink>
        <a:srgbClr val="08CE6B"/>
      </a:hlink>
      <a:folHlink>
        <a:srgbClr val="FFCC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5F5F5F"/>
        </a:accent1>
        <a:accent2>
          <a:srgbClr val="006699"/>
        </a:accent2>
        <a:accent3>
          <a:srgbClr val="FFFFFF"/>
        </a:accent3>
        <a:accent4>
          <a:srgbClr val="000000"/>
        </a:accent4>
        <a:accent5>
          <a:srgbClr val="B6B6B6"/>
        </a:accent5>
        <a:accent6>
          <a:srgbClr val="005C8A"/>
        </a:accent6>
        <a:hlink>
          <a:srgbClr val="339966"/>
        </a:hlink>
        <a:folHlink>
          <a:srgbClr val="FFA401"/>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5F5F5F"/>
        </a:lt2>
        <a:accent1>
          <a:srgbClr val="5F5F5F"/>
        </a:accent1>
        <a:accent2>
          <a:srgbClr val="00CCFF"/>
        </a:accent2>
        <a:accent3>
          <a:srgbClr val="FFFFFF"/>
        </a:accent3>
        <a:accent4>
          <a:srgbClr val="000000"/>
        </a:accent4>
        <a:accent5>
          <a:srgbClr val="B6B6B6"/>
        </a:accent5>
        <a:accent6>
          <a:srgbClr val="00B9E7"/>
        </a:accent6>
        <a:hlink>
          <a:srgbClr val="08CE6B"/>
        </a:hlink>
        <a:folHlink>
          <a:srgbClr val="FFCC01"/>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5F5F5F"/>
        </a:lt2>
        <a:accent1>
          <a:srgbClr val="B2B2B2"/>
        </a:accent1>
        <a:accent2>
          <a:srgbClr val="00CCFF"/>
        </a:accent2>
        <a:accent3>
          <a:srgbClr val="FFFFFF"/>
        </a:accent3>
        <a:accent4>
          <a:srgbClr val="000000"/>
        </a:accent4>
        <a:accent5>
          <a:srgbClr val="D5D5D5"/>
        </a:accent5>
        <a:accent6>
          <a:srgbClr val="00B9E7"/>
        </a:accent6>
        <a:hlink>
          <a:srgbClr val="08CE6B"/>
        </a:hlink>
        <a:folHlink>
          <a:srgbClr val="FFCC0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3719</TotalTime>
  <Words>1606</Words>
  <Application>Microsoft Office PowerPoint</Application>
  <PresentationFormat>On-screen Show (4:3)</PresentationFormat>
  <Paragraphs>387</Paragraphs>
  <Slides>17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.AppleSystemUIFont</vt:lpstr>
      <vt:lpstr>Arial</vt:lpstr>
      <vt:lpstr>Calibri</vt:lpstr>
      <vt:lpstr>Calibri Light</vt:lpstr>
      <vt:lpstr>PF Encore Sans Pro</vt:lpstr>
      <vt:lpstr>Times</vt:lpstr>
      <vt:lpstr>Trebuchet MS</vt:lpstr>
      <vt:lpstr>Wingdings</vt:lpstr>
      <vt:lpstr>66_Custom Design</vt:lpstr>
      <vt:lpstr>3_Custom Design</vt:lpstr>
      <vt:lpstr>2_Custom Design</vt:lpstr>
      <vt:lpstr>60_Custom Design</vt:lpstr>
      <vt:lpstr>Aditya Birla Sun Life Insurance Vision MoneyBack Plus Plan</vt:lpstr>
      <vt:lpstr>PowerPoint Presentation</vt:lpstr>
      <vt:lpstr>PowerPoint Presentation</vt:lpstr>
      <vt:lpstr>PowerPoint Presentation</vt:lpstr>
      <vt:lpstr>Eligibility</vt:lpstr>
      <vt:lpstr>PowerPoint Presentation</vt:lpstr>
      <vt:lpstr>Benefits</vt:lpstr>
      <vt:lpstr>PowerPoint Presentation</vt:lpstr>
      <vt:lpstr>PowerPoint Presentation</vt:lpstr>
      <vt:lpstr>PowerPoint Presentation</vt:lpstr>
      <vt:lpstr>PowerPoint Presentation</vt:lpstr>
      <vt:lpstr>PowerPoint Presentation</vt:lpstr>
      <vt:lpstr>PowerPoint Presentation</vt:lpstr>
      <vt:lpstr>Riders </vt:lpstr>
      <vt:lpstr>PowerPoint Presentation</vt:lpstr>
      <vt:lpstr>Disclaimer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in025944</dc:creator>
  <cp:lastModifiedBy>Aishwarya Kumar</cp:lastModifiedBy>
  <cp:revision>360</cp:revision>
  <dcterms:created xsi:type="dcterms:W3CDTF">2013-09-27T08:50:08Z</dcterms:created>
  <dcterms:modified xsi:type="dcterms:W3CDTF">2021-06-30T05:13:18Z</dcterms:modified>
</cp:coreProperties>
</file>