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16.xml" ContentType="application/vnd.openxmlformats-officedocument.presentationml.slide+xml"/>
  <Override PartName="/ppt/slides/slide1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25" r:id="rId2"/>
  </p:sldMasterIdLst>
  <p:notesMasterIdLst>
    <p:notesMasterId r:id="rId19"/>
  </p:notesMasterIdLst>
  <p:handoutMasterIdLst>
    <p:handoutMasterId r:id="rId20"/>
  </p:handoutMasterIdLst>
  <p:sldIdLst>
    <p:sldId id="256" r:id="rId3"/>
    <p:sldId id="354" r:id="rId4"/>
    <p:sldId id="357" r:id="rId5"/>
    <p:sldId id="358" r:id="rId6"/>
    <p:sldId id="405" r:id="rId7"/>
    <p:sldId id="385" r:id="rId8"/>
    <p:sldId id="417" r:id="rId9"/>
    <p:sldId id="356" r:id="rId10"/>
    <p:sldId id="389" r:id="rId11"/>
    <p:sldId id="392" r:id="rId12"/>
    <p:sldId id="395" r:id="rId13"/>
    <p:sldId id="416" r:id="rId14"/>
    <p:sldId id="400" r:id="rId15"/>
    <p:sldId id="415" r:id="rId16"/>
    <p:sldId id="414" r:id="rId17"/>
    <p:sldId id="261" r:id="rId18"/>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8"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310254" initials="AK" lastIdx="2" clrIdx="0"/>
  <p:cmAuthor id="1" name="Kaushik Parmar" initials="KP" lastIdx="1" clrIdx="1">
    <p:extLst>
      <p:ext uri="{19B8F6BF-5375-455C-9EA6-DF929625EA0E}">
        <p15:presenceInfo xmlns:p15="http://schemas.microsoft.com/office/powerpoint/2012/main" userId="S::Kaushik.Parmar@adityabirlacapital.com::0c38c698-b830-4504-9faf-7ac8791349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D0CECE"/>
    <a:srgbClr val="000000"/>
    <a:srgbClr val="B3D488"/>
    <a:srgbClr val="00B0AC"/>
    <a:srgbClr val="F8CFD4"/>
    <a:srgbClr val="00B0F0"/>
    <a:srgbClr val="009999"/>
    <a:srgbClr val="CC0000"/>
    <a:srgbClr val="CC00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94" autoAdjust="0"/>
    <p:restoredTop sz="94682"/>
  </p:normalViewPr>
  <p:slideViewPr>
    <p:cSldViewPr snapToGrid="0" snapToObjects="1">
      <p:cViewPr varScale="1">
        <p:scale>
          <a:sx n="66" d="100"/>
          <a:sy n="66" d="100"/>
        </p:scale>
        <p:origin x="72" y="378"/>
      </p:cViewPr>
      <p:guideLst>
        <p:guide orient="horz" pos="2568"/>
        <p:guide pos="3840"/>
      </p:guideLst>
    </p:cSldViewPr>
  </p:slideViewPr>
  <p:notesTextViewPr>
    <p:cViewPr>
      <p:scale>
        <a:sx n="1" d="1"/>
        <a:sy n="1" d="1"/>
      </p:scale>
      <p:origin x="0" y="0"/>
    </p:cViewPr>
  </p:notesTextViewPr>
  <p:sorterViewPr>
    <p:cViewPr>
      <p:scale>
        <a:sx n="66" d="100"/>
        <a:sy n="66" d="100"/>
      </p:scale>
      <p:origin x="0" y="-1356"/>
    </p:cViewPr>
  </p:sorterViewPr>
  <p:notesViewPr>
    <p:cSldViewPr snapToGrid="0" snapToObjects="1">
      <p:cViewPr varScale="1">
        <p:scale>
          <a:sx n="52" d="100"/>
          <a:sy n="52" d="100"/>
        </p:scale>
        <p:origin x="-2802" y="-84"/>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1.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9149E14A-C6AB-4B1B-BE01-8B1E6CE79C11}" type="datetimeFigureOut">
              <a:rPr lang="en-US" smtClean="0"/>
              <a:pPr/>
              <a:t>11-Dec-19</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9832299C-16C4-43B7-BA74-9F7EC7927E76}" type="slidenum">
              <a:rPr lang="en-US" smtClean="0"/>
              <a:pPr/>
              <a:t>‹#›</a:t>
            </a:fld>
            <a:endParaRPr lang="en-US"/>
          </a:p>
        </p:txBody>
      </p:sp>
    </p:spTree>
    <p:extLst>
      <p:ext uri="{BB962C8B-B14F-4D97-AF65-F5344CB8AC3E}">
        <p14:creationId xmlns:p14="http://schemas.microsoft.com/office/powerpoint/2010/main" val="2617450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4FA7A71-533C-4E42-97D8-5A948632FC71}" type="datetimeFigureOut">
              <a:rPr lang="en-IN" smtClean="0"/>
              <a:t>11-12-2019</a:t>
            </a:fld>
            <a:endParaRPr lang="en-IN"/>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EE2FBB56-4CAA-4F43-AC9F-5B1B0E762306}" type="slidenum">
              <a:rPr lang="en-IN" smtClean="0"/>
              <a:t>‹#›</a:t>
            </a:fld>
            <a:endParaRPr lang="en-IN"/>
          </a:p>
        </p:txBody>
      </p:sp>
    </p:spTree>
    <p:extLst>
      <p:ext uri="{BB962C8B-B14F-4D97-AF65-F5344CB8AC3E}">
        <p14:creationId xmlns:p14="http://schemas.microsoft.com/office/powerpoint/2010/main" val="42732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11C2A2-02E9-431D-ADFA-76AC6FEA1F1F}" type="slidenum">
              <a:rPr lang="en-IN" smtClean="0"/>
              <a:pPr/>
              <a:t>14</a:t>
            </a:fld>
            <a:endParaRPr lang="en-IN"/>
          </a:p>
        </p:txBody>
      </p:sp>
      <p:sp>
        <p:nvSpPr>
          <p:cNvPr id="5" name="Footer Placeholder 4"/>
          <p:cNvSpPr>
            <a:spLocks noGrp="1"/>
          </p:cNvSpPr>
          <p:nvPr>
            <p:ph type="ftr" sz="quarter" idx="11"/>
          </p:nvPr>
        </p:nvSpPr>
        <p:spPr/>
        <p:txBody>
          <a:bodyPr/>
          <a:lstStyle/>
          <a:p>
            <a:r>
              <a:rPr lang="en-US"/>
              <a:t>Aditya Birla Sun Life Insurance Company Ltd.                      For Internal Circulation Only</a:t>
            </a:r>
            <a:endParaRPr lang="en-IN"/>
          </a:p>
        </p:txBody>
      </p:sp>
    </p:spTree>
    <p:extLst>
      <p:ext uri="{BB962C8B-B14F-4D97-AF65-F5344CB8AC3E}">
        <p14:creationId xmlns:p14="http://schemas.microsoft.com/office/powerpoint/2010/main" val="4125512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bg>
      <p:bgPr>
        <a:solidFill>
          <a:srgbClr val="CA1F34"/>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81093" y="2914648"/>
            <a:ext cx="5591181" cy="771525"/>
          </a:xfrm>
          <a:prstGeom prst="rect">
            <a:avLst/>
          </a:prstGeom>
        </p:spPr>
        <p:txBody>
          <a:bodyPr lIns="0" tIns="46800" rIns="0" anchor="b">
            <a:noAutofit/>
          </a:bodyPr>
          <a:lstStyle>
            <a:lvl1pPr algn="l">
              <a:lnSpc>
                <a:spcPts val="3500"/>
              </a:lnSpc>
              <a:defRPr sz="2500" b="1" i="0" baseline="0">
                <a:solidFill>
                  <a:schemeClr val="bg1"/>
                </a:solidFill>
                <a:latin typeface="Calibri" charset="0"/>
                <a:ea typeface="Calibri" charset="0"/>
                <a:cs typeface="Calibri" charset="0"/>
              </a:defRPr>
            </a:lvl1pPr>
          </a:lstStyle>
          <a:p>
            <a:r>
              <a:rPr lang="en-US" dirty="0"/>
              <a:t>Click To Edit Master Title Click To Edit Master Title</a:t>
            </a:r>
          </a:p>
        </p:txBody>
      </p:sp>
      <p:sp>
        <p:nvSpPr>
          <p:cNvPr id="3" name="Subtitle 2"/>
          <p:cNvSpPr>
            <a:spLocks noGrp="1"/>
          </p:cNvSpPr>
          <p:nvPr>
            <p:ph type="subTitle" idx="1" hasCustomPrompt="1"/>
          </p:nvPr>
        </p:nvSpPr>
        <p:spPr>
          <a:xfrm>
            <a:off x="1181093" y="3549786"/>
            <a:ext cx="5591181" cy="584200"/>
          </a:xfrm>
          <a:prstGeom prst="rect">
            <a:avLst/>
          </a:prstGeom>
        </p:spPr>
        <p:txBody>
          <a:bodyPr lIns="0" rIns="90000" anchor="b"/>
          <a:lstStyle>
            <a:lvl1pPr marL="0" indent="0" algn="l">
              <a:buNone/>
              <a:defRPr sz="1500" b="0" i="0">
                <a:solidFill>
                  <a:schemeClr val="bg1"/>
                </a:solidFill>
                <a:latin typeface="Calibri Light" charset="0"/>
                <a:ea typeface="Calibri Light" charset="0"/>
                <a:cs typeface="Calibri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00 Month 2000</a:t>
            </a:r>
          </a:p>
        </p:txBody>
      </p:sp>
      <p:sp>
        <p:nvSpPr>
          <p:cNvPr id="32" name="Text Placeholder 31"/>
          <p:cNvSpPr>
            <a:spLocks noGrp="1"/>
          </p:cNvSpPr>
          <p:nvPr>
            <p:ph type="body" sz="quarter" idx="13" hasCustomPrompt="1"/>
          </p:nvPr>
        </p:nvSpPr>
        <p:spPr>
          <a:xfrm>
            <a:off x="1181100" y="6226961"/>
            <a:ext cx="5755728" cy="273041"/>
          </a:xfrm>
          <a:prstGeom prst="rect">
            <a:avLst/>
          </a:prstGeom>
        </p:spPr>
        <p:txBody>
          <a:bodyPr lIns="0" rIns="90000" anchor="b"/>
          <a:lstStyle>
            <a:lvl1pPr marL="0" indent="0" algn="l">
              <a:buNone/>
              <a:defRPr sz="2000" b="0" i="0" baseline="0">
                <a:solidFill>
                  <a:schemeClr val="bg1"/>
                </a:solidFill>
                <a:latin typeface="Calibri" charset="0"/>
                <a:ea typeface="Calibri" charset="0"/>
                <a:cs typeface="Calibri" charset="0"/>
              </a:defRPr>
            </a:lvl1pPr>
          </a:lstStyle>
          <a:p>
            <a:pPr lvl="0"/>
            <a:r>
              <a:rPr lang="en-US" dirty="0"/>
              <a:t>Aditya Birla Sun Life Insurance Company Ltd.</a:t>
            </a:r>
          </a:p>
        </p:txBody>
      </p:sp>
      <p:sp>
        <p:nvSpPr>
          <p:cNvPr id="38" name="Text Placeholder 37"/>
          <p:cNvSpPr>
            <a:spLocks noGrp="1"/>
          </p:cNvSpPr>
          <p:nvPr>
            <p:ph type="body" sz="quarter" idx="15" hasCustomPrompt="1"/>
          </p:nvPr>
        </p:nvSpPr>
        <p:spPr>
          <a:xfrm>
            <a:off x="1181100" y="6551993"/>
            <a:ext cx="5756275" cy="155681"/>
          </a:xfrm>
          <a:prstGeom prst="rect">
            <a:avLst/>
          </a:prstGeom>
        </p:spPr>
        <p:txBody>
          <a:bodyPr lIns="0" rIns="90000" anchor="t">
            <a:noAutofit/>
          </a:bodyPr>
          <a:lstStyle>
            <a:lvl1pPr marL="0" indent="0" algn="l">
              <a:buNone/>
              <a:defRPr sz="800" baseline="0">
                <a:solidFill>
                  <a:srgbClr val="8A0B1C"/>
                </a:solidFill>
                <a:latin typeface="Arial" charset="0"/>
                <a:ea typeface="Arial" charset="0"/>
                <a:cs typeface="Arial" charset="0"/>
              </a:defRPr>
            </a:lvl1pPr>
          </a:lstStyle>
          <a:p>
            <a:pPr lvl="0"/>
            <a:r>
              <a:rPr lang="en-US" dirty="0"/>
              <a:t>© Click To Edit Copyright Information / 2000</a:t>
            </a: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val="0"/>
              </a:ext>
            </a:extLst>
          </a:blip>
          <a:srcRect b="-1043"/>
          <a:stretch/>
        </p:blipFill>
        <p:spPr>
          <a:xfrm>
            <a:off x="7315200" y="2674580"/>
            <a:ext cx="3695700" cy="1397358"/>
          </a:xfrm>
          <a:prstGeom prst="rect">
            <a:avLst/>
          </a:prstGeom>
        </p:spPr>
      </p:pic>
    </p:spTree>
    <p:extLst>
      <p:ext uri="{BB962C8B-B14F-4D97-AF65-F5344CB8AC3E}">
        <p14:creationId xmlns:p14="http://schemas.microsoft.com/office/powerpoint/2010/main" val="595539915"/>
      </p:ext>
    </p:extLst>
  </p:cSld>
  <p:clrMapOvr>
    <a:masterClrMapping/>
  </p:clrMapOvr>
  <p:extLst>
    <p:ext uri="{DCECCB84-F9BA-43D5-87BE-67443E8EF086}">
      <p15:sldGuideLst xmlns:p15="http://schemas.microsoft.com/office/powerpoint/2012/main">
        <p15:guide id="1" orient="horz" pos="2232"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760" y="407160"/>
            <a:ext cx="10972482"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
        <p:nvSpPr>
          <p:cNvPr id="3" name="Content Placeholder 2"/>
          <p:cNvSpPr>
            <a:spLocks noGrp="1"/>
          </p:cNvSpPr>
          <p:nvPr>
            <p:ph idx="1"/>
          </p:nvPr>
        </p:nvSpPr>
        <p:spPr>
          <a:xfrm>
            <a:off x="609760" y="1600201"/>
            <a:ext cx="10972482" cy="4525963"/>
          </a:xfrm>
          <a:prstGeom prst="rect">
            <a:avLst/>
          </a:prstGeom>
        </p:spPr>
        <p:txBody>
          <a:bodyPr/>
          <a:lstStyle>
            <a:lvl1pPr>
              <a:defRPr>
                <a:latin typeface="PF Encore Sans Pro" panose="02000503040000020004" pitchFamily="50" charset="0"/>
              </a:defRPr>
            </a:lvl1pPr>
            <a:lvl2pPr>
              <a:defRPr>
                <a:latin typeface="PF Encore Sans Pro" panose="02000503040000020004" pitchFamily="50" charset="0"/>
              </a:defRPr>
            </a:lvl2pPr>
            <a:lvl3pPr>
              <a:defRPr>
                <a:latin typeface="PF Encore Sans Pro" panose="02000503040000020004" pitchFamily="50" charset="0"/>
              </a:defRPr>
            </a:lvl3pPr>
            <a:lvl4pPr>
              <a:defRPr>
                <a:latin typeface="PF Encore Sans Pro" panose="02000503040000020004" pitchFamily="50" charset="0"/>
              </a:defRPr>
            </a:lvl4pPr>
            <a:lvl5pPr>
              <a:defRPr>
                <a:latin typeface="PF Encore Sans Pro" panose="0200050304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6"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810313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864" y="4406901"/>
            <a:ext cx="10362724" cy="1362075"/>
          </a:xfrm>
          <a:prstGeom prst="rect">
            <a:avLst/>
          </a:prstGeom>
        </p:spPr>
        <p:txBody>
          <a:bodyPr anchor="t"/>
          <a:lstStyle>
            <a:lvl1pPr algn="l">
              <a:defRPr sz="4000" b="1" cap="all">
                <a:latin typeface="PF Handbook Pro" panose="02000506090000020004" pitchFamily="50" charset="0"/>
              </a:defRPr>
            </a:lvl1pPr>
          </a:lstStyle>
          <a:p>
            <a:r>
              <a:rPr lang="en-US" dirty="0"/>
              <a:t>Click to edit Master title style</a:t>
            </a:r>
          </a:p>
        </p:txBody>
      </p:sp>
      <p:sp>
        <p:nvSpPr>
          <p:cNvPr id="3" name="Text Placeholder 2"/>
          <p:cNvSpPr>
            <a:spLocks noGrp="1"/>
          </p:cNvSpPr>
          <p:nvPr>
            <p:ph type="body" idx="1"/>
          </p:nvPr>
        </p:nvSpPr>
        <p:spPr>
          <a:xfrm>
            <a:off x="963864" y="2906713"/>
            <a:ext cx="10362724" cy="1500187"/>
          </a:xfrm>
          <a:prstGeom prst="rect">
            <a:avLst/>
          </a:prstGeom>
        </p:spPr>
        <p:txBody>
          <a:bodyPr anchor="b"/>
          <a:lstStyle>
            <a:lvl1pPr marL="0" indent="0">
              <a:buNone/>
              <a:defRPr sz="2000">
                <a:solidFill>
                  <a:schemeClr val="tx1">
                    <a:tint val="75000"/>
                  </a:schemeClr>
                </a:solidFill>
                <a:latin typeface="PF Handbook Pro" panose="02000506090000020004"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6"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84778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759" y="1600201"/>
            <a:ext cx="5410022" cy="4525963"/>
          </a:xfrm>
          <a:prstGeom prst="rect">
            <a:avLst/>
          </a:prstGeom>
        </p:spPr>
        <p:txBody>
          <a:bodyPr/>
          <a:lstStyle>
            <a:lvl1pPr>
              <a:defRPr sz="2800">
                <a:latin typeface="PF Encore Sans Pro" panose="02000503040000020004" pitchFamily="50" charset="0"/>
              </a:defRPr>
            </a:lvl1pPr>
            <a:lvl2pPr>
              <a:defRPr sz="2400">
                <a:latin typeface="PF Encore Sans Pro" panose="02000503040000020004" pitchFamily="50" charset="0"/>
              </a:defRPr>
            </a:lvl2pPr>
            <a:lvl3pPr>
              <a:defRPr sz="2000">
                <a:latin typeface="PF Encore Sans Pro" panose="02000503040000020004" pitchFamily="50" charset="0"/>
              </a:defRPr>
            </a:lvl3pPr>
            <a:lvl4pPr>
              <a:defRPr sz="1800">
                <a:latin typeface="PF Encore Sans Pro" panose="02000503040000020004" pitchFamily="50" charset="0"/>
              </a:defRPr>
            </a:lvl4pPr>
            <a:lvl5pPr>
              <a:defRPr sz="1800">
                <a:latin typeface="PF Encore Sans Pro" panose="02000503040000020004" pitchFamily="50"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20" y="1600201"/>
            <a:ext cx="5410021" cy="4525963"/>
          </a:xfrm>
          <a:prstGeom prst="rect">
            <a:avLst/>
          </a:prstGeom>
        </p:spPr>
        <p:txBody>
          <a:bodyPr/>
          <a:lstStyle>
            <a:lvl1pPr>
              <a:defRPr sz="2800">
                <a:latin typeface="PF Encore Sans Pro" panose="02000503040000020004" pitchFamily="50" charset="0"/>
              </a:defRPr>
            </a:lvl1pPr>
            <a:lvl2pPr>
              <a:defRPr sz="2400">
                <a:latin typeface="PF Encore Sans Pro" panose="02000503040000020004" pitchFamily="50" charset="0"/>
              </a:defRPr>
            </a:lvl2pPr>
            <a:lvl3pPr>
              <a:defRPr sz="2000">
                <a:latin typeface="PF Encore Sans Pro" panose="02000503040000020004" pitchFamily="50" charset="0"/>
              </a:defRPr>
            </a:lvl3pPr>
            <a:lvl4pPr>
              <a:defRPr sz="1800">
                <a:latin typeface="PF Encore Sans Pro" panose="02000503040000020004" pitchFamily="50" charset="0"/>
              </a:defRPr>
            </a:lvl4pPr>
            <a:lvl5pPr>
              <a:defRPr sz="1800">
                <a:latin typeface="PF Encore Sans Pro" panose="02000503040000020004" pitchFamily="50"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7"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itle 1"/>
          <p:cNvSpPr>
            <a:spLocks noGrp="1"/>
          </p:cNvSpPr>
          <p:nvPr>
            <p:ph type="title"/>
          </p:nvPr>
        </p:nvSpPr>
        <p:spPr>
          <a:xfrm>
            <a:off x="609760" y="407160"/>
            <a:ext cx="10972482"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3297431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759" y="1535113"/>
            <a:ext cx="5386203" cy="639762"/>
          </a:xfrm>
          <a:prstGeom prst="rect">
            <a:avLst/>
          </a:prstGeom>
        </p:spPr>
        <p:txBody>
          <a:bodyPr anchor="b"/>
          <a:lstStyle>
            <a:lvl1pPr marL="0" indent="0">
              <a:buNone/>
              <a:defRPr sz="2400" b="1">
                <a:latin typeface="PF Encore Sans Pro" panose="02000503040000020004"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759" y="2174875"/>
            <a:ext cx="5386203" cy="3951288"/>
          </a:xfrm>
          <a:prstGeom prst="rect">
            <a:avLst/>
          </a:prstGeom>
        </p:spPr>
        <p:txBody>
          <a:bodyPr/>
          <a:lstStyle>
            <a:lvl1pPr>
              <a:defRPr sz="2400">
                <a:latin typeface="PF Encore Sans Pro" panose="02000503040000020004" pitchFamily="50" charset="0"/>
              </a:defRPr>
            </a:lvl1pPr>
            <a:lvl2pPr>
              <a:defRPr sz="2000">
                <a:latin typeface="PF Encore Sans Pro" panose="02000503040000020004" pitchFamily="50" charset="0"/>
              </a:defRPr>
            </a:lvl2pPr>
            <a:lvl3pPr>
              <a:defRPr sz="1800">
                <a:latin typeface="PF Encore Sans Pro" panose="02000503040000020004" pitchFamily="50" charset="0"/>
              </a:defRPr>
            </a:lvl3pPr>
            <a:lvl4pPr>
              <a:defRPr sz="1600">
                <a:latin typeface="PF Encore Sans Pro" panose="02000503040000020004" pitchFamily="50" charset="0"/>
              </a:defRPr>
            </a:lvl4pPr>
            <a:lvl5pPr>
              <a:defRPr sz="1600">
                <a:latin typeface="PF Encore Sans Pro" panose="02000503040000020004" pitchFamily="50"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2863" y="1535113"/>
            <a:ext cx="5389378" cy="639762"/>
          </a:xfrm>
          <a:prstGeom prst="rect">
            <a:avLst/>
          </a:prstGeom>
        </p:spPr>
        <p:txBody>
          <a:bodyPr anchor="b"/>
          <a:lstStyle>
            <a:lvl1pPr marL="0" indent="0">
              <a:buNone/>
              <a:defRPr sz="2400" b="1">
                <a:latin typeface="PF Encore Sans Pro" panose="02000503040000020004"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2863" y="2174875"/>
            <a:ext cx="5389378" cy="3951288"/>
          </a:xfrm>
          <a:prstGeom prst="rect">
            <a:avLst/>
          </a:prstGeom>
        </p:spPr>
        <p:txBody>
          <a:bodyPr/>
          <a:lstStyle>
            <a:lvl1pPr>
              <a:defRPr sz="2400">
                <a:latin typeface="PF Encore Sans Pro" panose="02000503040000020004" pitchFamily="50" charset="0"/>
              </a:defRPr>
            </a:lvl1pPr>
            <a:lvl2pPr>
              <a:defRPr sz="2000">
                <a:latin typeface="PF Encore Sans Pro" panose="02000503040000020004" pitchFamily="50" charset="0"/>
              </a:defRPr>
            </a:lvl2pPr>
            <a:lvl3pPr>
              <a:defRPr sz="1800">
                <a:latin typeface="PF Encore Sans Pro" panose="02000503040000020004" pitchFamily="50" charset="0"/>
              </a:defRPr>
            </a:lvl3pPr>
            <a:lvl4pPr>
              <a:defRPr sz="1600">
                <a:latin typeface="PF Encore Sans Pro" panose="02000503040000020004" pitchFamily="50" charset="0"/>
              </a:defRPr>
            </a:lvl4pPr>
            <a:lvl5pPr>
              <a:defRPr sz="1600">
                <a:latin typeface="PF Encore Sans Pro" panose="02000503040000020004" pitchFamily="50"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0"/>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9" name="Slide Number Placeholder 1"/>
          <p:cNvSpPr>
            <a:spLocks noGrp="1"/>
          </p:cNvSpPr>
          <p:nvPr>
            <p:ph type="sldNum" sz="quarter" idx="11"/>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11" name="Title 1"/>
          <p:cNvSpPr>
            <a:spLocks noGrp="1"/>
          </p:cNvSpPr>
          <p:nvPr>
            <p:ph type="title"/>
          </p:nvPr>
        </p:nvSpPr>
        <p:spPr>
          <a:xfrm>
            <a:off x="609760" y="407160"/>
            <a:ext cx="10972482"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61860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5"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7" name="Title 1"/>
          <p:cNvSpPr>
            <a:spLocks noGrp="1"/>
          </p:cNvSpPr>
          <p:nvPr>
            <p:ph type="title"/>
          </p:nvPr>
        </p:nvSpPr>
        <p:spPr>
          <a:xfrm>
            <a:off x="609760" y="407160"/>
            <a:ext cx="10972482"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376971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4"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327362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59" y="1064315"/>
            <a:ext cx="4011070" cy="1162050"/>
          </a:xfrm>
          <a:prstGeom prst="rect">
            <a:avLst/>
          </a:prstGeom>
        </p:spPr>
        <p:txBody>
          <a:bodyPr anchor="b"/>
          <a:lstStyle>
            <a:lvl1pPr algn="l">
              <a:defRPr sz="2000" b="1">
                <a:latin typeface="PF Encore Sans Pro" panose="02000503040000020004" pitchFamily="50" charset="0"/>
              </a:defRPr>
            </a:lvl1pPr>
          </a:lstStyle>
          <a:p>
            <a:r>
              <a:rPr lang="en-US" dirty="0"/>
              <a:t>Click to edit Master title style</a:t>
            </a:r>
          </a:p>
        </p:txBody>
      </p:sp>
      <p:sp>
        <p:nvSpPr>
          <p:cNvPr id="3" name="Content Placeholder 2"/>
          <p:cNvSpPr>
            <a:spLocks noGrp="1"/>
          </p:cNvSpPr>
          <p:nvPr>
            <p:ph idx="1"/>
          </p:nvPr>
        </p:nvSpPr>
        <p:spPr>
          <a:xfrm>
            <a:off x="4766916" y="1064315"/>
            <a:ext cx="6815325" cy="5061848"/>
          </a:xfrm>
          <a:prstGeom prst="rect">
            <a:avLst/>
          </a:prstGeom>
        </p:spPr>
        <p:txBody>
          <a:bodyPr/>
          <a:lstStyle>
            <a:lvl1pPr>
              <a:defRPr sz="3200">
                <a:latin typeface="PF Encore Sans Pro" panose="02000503040000020004" pitchFamily="50" charset="0"/>
              </a:defRPr>
            </a:lvl1pPr>
            <a:lvl2pPr>
              <a:defRPr sz="2800">
                <a:latin typeface="PF Encore Sans Pro" panose="02000503040000020004" pitchFamily="50" charset="0"/>
              </a:defRPr>
            </a:lvl2pPr>
            <a:lvl3pPr>
              <a:defRPr sz="2400">
                <a:latin typeface="PF Encore Sans Pro" panose="02000503040000020004" pitchFamily="50" charset="0"/>
              </a:defRPr>
            </a:lvl3pPr>
            <a:lvl4pPr>
              <a:defRPr sz="2000">
                <a:latin typeface="PF Encore Sans Pro" panose="02000503040000020004" pitchFamily="50" charset="0"/>
              </a:defRPr>
            </a:lvl4pPr>
            <a:lvl5pPr>
              <a:defRPr sz="2000">
                <a:latin typeface="PF Encore Sans Pro" panose="02000503040000020004" pitchFamily="50"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759" y="2226365"/>
            <a:ext cx="4011070" cy="3899798"/>
          </a:xfrm>
          <a:prstGeom prst="rect">
            <a:avLst/>
          </a:prstGeom>
        </p:spPr>
        <p:txBody>
          <a:bodyPr/>
          <a:lstStyle>
            <a:lvl1pPr marL="0" indent="0">
              <a:buNone/>
              <a:defRPr sz="1400">
                <a:latin typeface="PF Encore Sans Pro" panose="02000503040000020004" pitchFamily="50"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7"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987357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810" y="4800600"/>
            <a:ext cx="7315517" cy="566738"/>
          </a:xfrm>
          <a:prstGeom prst="rect">
            <a:avLst/>
          </a:prstGeom>
        </p:spPr>
        <p:txBody>
          <a:bodyPr anchor="b"/>
          <a:lstStyle>
            <a:lvl1pPr algn="l">
              <a:defRPr sz="2000" b="1">
                <a:latin typeface="PF Encore Sans Pro" panose="02000503040000020004" pitchFamily="50" charset="0"/>
              </a:defRPr>
            </a:lvl1pPr>
          </a:lstStyle>
          <a:p>
            <a:r>
              <a:rPr lang="en-US" dirty="0"/>
              <a:t>Click to edit Master title style</a:t>
            </a:r>
          </a:p>
        </p:txBody>
      </p:sp>
      <p:sp>
        <p:nvSpPr>
          <p:cNvPr id="3" name="Picture Placeholder 2"/>
          <p:cNvSpPr>
            <a:spLocks noGrp="1"/>
          </p:cNvSpPr>
          <p:nvPr>
            <p:ph type="pic" idx="1"/>
          </p:nvPr>
        </p:nvSpPr>
        <p:spPr>
          <a:xfrm>
            <a:off x="2389810" y="612775"/>
            <a:ext cx="7315517"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810" y="5367338"/>
            <a:ext cx="7315517" cy="804862"/>
          </a:xfrm>
          <a:prstGeom prst="rect">
            <a:avLst/>
          </a:prstGeom>
        </p:spPr>
        <p:txBody>
          <a:bodyPr/>
          <a:lstStyle>
            <a:lvl1pPr marL="0" indent="0">
              <a:buNone/>
              <a:defRPr sz="1400">
                <a:latin typeface="PF Encore Sans Pro" panose="02000503040000020004" pitchFamily="50"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7"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602916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760" y="1600201"/>
            <a:ext cx="10972482" cy="4525963"/>
          </a:xfrm>
          <a:prstGeom prst="rect">
            <a:avLst/>
          </a:prstGeom>
        </p:spPr>
        <p:txBody>
          <a:bodyPr vert="horz"/>
          <a:lstStyle>
            <a:lvl1pPr>
              <a:defRPr>
                <a:latin typeface="PF Encore Sans Pro" panose="02000503040000020004" pitchFamily="50" charset="0"/>
              </a:defRPr>
            </a:lvl1pPr>
            <a:lvl2pPr>
              <a:defRPr>
                <a:latin typeface="PF Encore Sans Pro" panose="02000503040000020004" pitchFamily="50" charset="0"/>
              </a:defRPr>
            </a:lvl2pPr>
            <a:lvl3pPr>
              <a:defRPr>
                <a:latin typeface="PF Encore Sans Pro" panose="02000503040000020004" pitchFamily="50" charset="0"/>
              </a:defRPr>
            </a:lvl3pPr>
            <a:lvl4pPr>
              <a:defRPr>
                <a:latin typeface="PF Encore Sans Pro" panose="02000503040000020004" pitchFamily="50" charset="0"/>
              </a:defRPr>
            </a:lvl4pPr>
            <a:lvl5pPr>
              <a:defRPr>
                <a:latin typeface="PF Encore Sans Pro" panose="0200050304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5" name="Slide Number Placeholder 1"/>
          <p:cNvSpPr>
            <a:spLocks noGrp="1"/>
          </p:cNvSpPr>
          <p:nvPr>
            <p:ph type="sldNum" sz="quarter" idx="4"/>
          </p:nvPr>
        </p:nvSpPr>
        <p:spPr>
          <a:xfrm>
            <a:off x="910441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dirty="0"/>
          </a:p>
        </p:txBody>
      </p:sp>
      <p:sp>
        <p:nvSpPr>
          <p:cNvPr id="6" name="Title 1"/>
          <p:cNvSpPr>
            <a:spLocks noGrp="1"/>
          </p:cNvSpPr>
          <p:nvPr>
            <p:ph type="title"/>
          </p:nvPr>
        </p:nvSpPr>
        <p:spPr>
          <a:xfrm>
            <a:off x="609760" y="407160"/>
            <a:ext cx="10972482"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1319257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BC_Title Slide">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5" name="Slide Number Placeholder 1"/>
          <p:cNvSpPr>
            <a:spLocks noGrp="1"/>
          </p:cNvSpPr>
          <p:nvPr>
            <p:ph type="sldNum" sz="quarter" idx="4"/>
          </p:nvPr>
        </p:nvSpPr>
        <p:spPr>
          <a:xfrm>
            <a:off x="10850497" y="6276839"/>
            <a:ext cx="503084" cy="277966"/>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7"/>
          <p:cNvSpPr>
            <a:spLocks noGrp="1"/>
          </p:cNvSpPr>
          <p:nvPr>
            <p:ph type="body" sz="quarter" idx="10" hasCustomPrompt="1"/>
          </p:nvPr>
        </p:nvSpPr>
        <p:spPr>
          <a:xfrm>
            <a:off x="1079093" y="3132481"/>
            <a:ext cx="5592631"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ABC title slide</a:t>
            </a:r>
            <a:endParaRPr lang="en-IN" dirty="0"/>
          </a:p>
        </p:txBody>
      </p:sp>
      <p:sp>
        <p:nvSpPr>
          <p:cNvPr id="11" name="Text Placeholder 10"/>
          <p:cNvSpPr>
            <a:spLocks noGrp="1"/>
          </p:cNvSpPr>
          <p:nvPr>
            <p:ph type="body" sz="quarter" idx="11" hasCustomPrompt="1"/>
          </p:nvPr>
        </p:nvSpPr>
        <p:spPr>
          <a:xfrm>
            <a:off x="1066526" y="3700461"/>
            <a:ext cx="5592631"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174295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ank You Page">
    <p:bg>
      <p:bgPr>
        <a:solidFill>
          <a:srgbClr val="CA1F3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00149" y="2851946"/>
            <a:ext cx="5472113" cy="791367"/>
          </a:xfrm>
          <a:prstGeom prst="rect">
            <a:avLst/>
          </a:prstGeom>
        </p:spPr>
        <p:txBody>
          <a:bodyPr lIns="0"/>
          <a:lstStyle>
            <a:lvl1pPr>
              <a:defRPr sz="6000" b="1" i="0">
                <a:solidFill>
                  <a:schemeClr val="bg1"/>
                </a:solidFill>
                <a:latin typeface="Calibri" charset="0"/>
                <a:ea typeface="Calibri" charset="0"/>
                <a:cs typeface="Calibri" charset="0"/>
              </a:defRPr>
            </a:lvl1pPr>
          </a:lstStyle>
          <a:p>
            <a:r>
              <a:rPr lang="en-US" dirty="0"/>
              <a:t>Thank You</a:t>
            </a:r>
          </a:p>
        </p:txBody>
      </p:sp>
      <p:sp>
        <p:nvSpPr>
          <p:cNvPr id="7" name="Text Placeholder 6"/>
          <p:cNvSpPr>
            <a:spLocks noGrp="1"/>
          </p:cNvSpPr>
          <p:nvPr>
            <p:ph type="body" sz="quarter" idx="10" hasCustomPrompt="1"/>
          </p:nvPr>
        </p:nvSpPr>
        <p:spPr>
          <a:xfrm>
            <a:off x="1200149" y="3771895"/>
            <a:ext cx="6083678" cy="402872"/>
          </a:xfrm>
          <a:prstGeom prst="rect">
            <a:avLst/>
          </a:prstGeom>
        </p:spPr>
        <p:txBody>
          <a:bodyPr lIns="0" rIns="90000"/>
          <a:lstStyle>
            <a:lvl1pPr marL="0" indent="0" algn="l">
              <a:buNone/>
              <a:defRPr sz="2200" b="0" i="0" baseline="0">
                <a:solidFill>
                  <a:schemeClr val="bg1"/>
                </a:solidFill>
                <a:latin typeface="Calibri" charset="0"/>
                <a:ea typeface="Calibri" charset="0"/>
                <a:cs typeface="Calibri" charset="0"/>
              </a:defRPr>
            </a:lvl1pPr>
          </a:lstStyle>
          <a:p>
            <a:r>
              <a:rPr lang="en-US" dirty="0"/>
              <a:t>Aditya Birla Sun Life Insurance Company Ltd.</a:t>
            </a:r>
          </a:p>
        </p:txBody>
      </p:sp>
      <p:sp>
        <p:nvSpPr>
          <p:cNvPr id="12" name="Text Placeholder 11"/>
          <p:cNvSpPr>
            <a:spLocks noGrp="1"/>
          </p:cNvSpPr>
          <p:nvPr>
            <p:ph type="body" sz="quarter" idx="12" hasCustomPrompt="1"/>
          </p:nvPr>
        </p:nvSpPr>
        <p:spPr>
          <a:xfrm>
            <a:off x="1200150" y="6544535"/>
            <a:ext cx="7929563" cy="171450"/>
          </a:xfrm>
          <a:prstGeom prst="rect">
            <a:avLst/>
          </a:prstGeom>
        </p:spPr>
        <p:txBody>
          <a:bodyPr lIns="0" rIns="90000"/>
          <a:lstStyle>
            <a:lvl1pPr marL="0" indent="0">
              <a:buNone/>
              <a:defRPr sz="800" baseline="0">
                <a:solidFill>
                  <a:srgbClr val="8A0B1C"/>
                </a:solidFill>
                <a:latin typeface="Arial" charset="0"/>
                <a:ea typeface="Arial" charset="0"/>
                <a:cs typeface="Arial" charset="0"/>
              </a:defRPr>
            </a:lvl1pPr>
            <a:lvl2pPr marL="457200" indent="0">
              <a:buNone/>
              <a:defRPr sz="800">
                <a:solidFill>
                  <a:srgbClr val="8A0B1C"/>
                </a:solidFill>
                <a:latin typeface="Arial" charset="0"/>
                <a:ea typeface="Arial" charset="0"/>
                <a:cs typeface="Arial" charset="0"/>
              </a:defRPr>
            </a:lvl2pPr>
            <a:lvl3pPr marL="914400" indent="0">
              <a:buNone/>
              <a:defRPr sz="800">
                <a:solidFill>
                  <a:srgbClr val="8A0B1C"/>
                </a:solidFill>
                <a:latin typeface="Arial" charset="0"/>
                <a:ea typeface="Arial" charset="0"/>
                <a:cs typeface="Arial" charset="0"/>
              </a:defRPr>
            </a:lvl3pPr>
            <a:lvl4pPr marL="1371600" indent="0">
              <a:buNone/>
              <a:defRPr sz="800">
                <a:solidFill>
                  <a:srgbClr val="8A0B1C"/>
                </a:solidFill>
                <a:latin typeface="Arial" charset="0"/>
                <a:ea typeface="Arial" charset="0"/>
                <a:cs typeface="Arial" charset="0"/>
              </a:defRPr>
            </a:lvl4pPr>
            <a:lvl5pPr marL="1828800" indent="0">
              <a:buNone/>
              <a:defRPr sz="800">
                <a:solidFill>
                  <a:srgbClr val="8A0B1C"/>
                </a:solidFill>
                <a:latin typeface="Arial" charset="0"/>
                <a:ea typeface="Arial" charset="0"/>
                <a:cs typeface="Arial" charset="0"/>
              </a:defRPr>
            </a:lvl5pPr>
          </a:lstStyle>
          <a:p>
            <a:pPr lvl="0"/>
            <a:r>
              <a:rPr lang="en-US" dirty="0"/>
              <a:t>Copyright Content / 2016</a:t>
            </a:r>
          </a:p>
        </p:txBody>
      </p:sp>
      <p:pic>
        <p:nvPicPr>
          <p:cNvPr id="15" name="Picture 14"/>
          <p:cNvPicPr>
            <a:picLocks noChangeAspect="1"/>
          </p:cNvPicPr>
          <p:nvPr userDrawn="1"/>
        </p:nvPicPr>
        <p:blipFill rotWithShape="1">
          <a:blip r:embed="rId2" cstate="email">
            <a:extLst>
              <a:ext uri="{28A0092B-C50C-407E-A947-70E740481C1C}">
                <a14:useLocalDpi xmlns:a14="http://schemas.microsoft.com/office/drawing/2010/main" val="0"/>
              </a:ext>
            </a:extLst>
          </a:blip>
          <a:srcRect b="-1307"/>
          <a:stretch/>
        </p:blipFill>
        <p:spPr>
          <a:xfrm>
            <a:off x="7315200" y="2674579"/>
            <a:ext cx="3695700" cy="1401031"/>
          </a:xfrm>
          <a:prstGeom prst="rect">
            <a:avLst/>
          </a:prstGeom>
        </p:spPr>
      </p:pic>
    </p:spTree>
    <p:extLst>
      <p:ext uri="{BB962C8B-B14F-4D97-AF65-F5344CB8AC3E}">
        <p14:creationId xmlns:p14="http://schemas.microsoft.com/office/powerpoint/2010/main" val="280236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87232" y="714374"/>
            <a:ext cx="7828131" cy="855063"/>
          </a:xfrm>
          <a:prstGeom prst="rect">
            <a:avLst/>
          </a:prstGeom>
        </p:spPr>
        <p:txBody>
          <a:bodyPr lIns="0" tIns="0" rIns="0" bIns="0" anchor="ctr" anchorCtr="0"/>
          <a:lstStyle>
            <a:lvl1pPr algn="l">
              <a:lnSpc>
                <a:spcPts val="2600"/>
              </a:lnSpc>
              <a:defRPr sz="2600" b="1" i="0" baseline="0">
                <a:solidFill>
                  <a:schemeClr val="bg1"/>
                </a:solidFill>
                <a:latin typeface="Calibri" charset="0"/>
                <a:ea typeface="Calibri" charset="0"/>
                <a:cs typeface="Calibri" charset="0"/>
              </a:defRPr>
            </a:lvl1pPr>
          </a:lstStyle>
          <a:p>
            <a:r>
              <a:rPr lang="en-US" dirty="0"/>
              <a:t>Click To Edit Title Of The Slide</a:t>
            </a:r>
          </a:p>
        </p:txBody>
      </p:sp>
      <p:sp>
        <p:nvSpPr>
          <p:cNvPr id="3" name="Content Placeholder 2"/>
          <p:cNvSpPr>
            <a:spLocks noGrp="1"/>
          </p:cNvSpPr>
          <p:nvPr>
            <p:ph idx="1"/>
          </p:nvPr>
        </p:nvSpPr>
        <p:spPr>
          <a:xfrm>
            <a:off x="787232" y="2100263"/>
            <a:ext cx="7828131" cy="4076700"/>
          </a:xfrm>
          <a:prstGeom prst="rect">
            <a:avLst/>
          </a:prstGeom>
        </p:spPr>
        <p:txBody>
          <a:bodyPr lIns="0" rIns="90000"/>
          <a:lstStyle>
            <a:lvl1pPr marL="457200" indent="-457200">
              <a:buFont typeface="+mj-lt"/>
              <a:buAutoNum type="arabicPeriod"/>
              <a:defRPr sz="2000">
                <a:latin typeface="Arial" charset="0"/>
                <a:ea typeface="Arial" charset="0"/>
                <a:cs typeface="Arial" charset="0"/>
              </a:defRPr>
            </a:lvl1pPr>
            <a:lvl2pPr marL="800100" indent="-342900">
              <a:buFont typeface="+mj-lt"/>
              <a:buAutoNum type="alphaLcPeriod"/>
              <a:defRPr sz="1800">
                <a:latin typeface="Arial" charset="0"/>
                <a:ea typeface="Arial" charset="0"/>
                <a:cs typeface="Arial" charset="0"/>
              </a:defRPr>
            </a:lvl2pPr>
            <a:lvl3pPr marL="1143000" indent="-228600">
              <a:buFont typeface=".AppleSystemUIFont" charset="-120"/>
              <a:buChar char="-"/>
              <a:defRPr sz="1600">
                <a:latin typeface="Arial" charset="0"/>
                <a:ea typeface="Arial" charset="0"/>
                <a:cs typeface="Arial" charset="0"/>
              </a:defRPr>
            </a:lvl3pPr>
            <a:lvl4pPr>
              <a:defRPr sz="1400">
                <a:latin typeface="Arial" charset="0"/>
                <a:ea typeface="Arial" charset="0"/>
                <a:cs typeface="Arial" charset="0"/>
              </a:defRPr>
            </a:lvl4pPr>
            <a:lvl5pPr marL="2057400" indent="-228600">
              <a:buFont typeface="Wingdings" charset="2"/>
              <a:buChar char="§"/>
              <a:defRPr sz="110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32272" y="6347432"/>
            <a:ext cx="2743200" cy="162997"/>
          </a:xfrm>
          <a:prstGeom prst="rect">
            <a:avLst/>
          </a:prstGeom>
        </p:spPr>
        <p:txBody>
          <a:bodyPr lIns="0" tIns="0" rIns="0" bIns="0" anchor="t" anchorCtr="0"/>
          <a:lstStyle>
            <a:lvl1pPr algn="ctr">
              <a:defRPr sz="1200" b="1" i="0">
                <a:solidFill>
                  <a:srgbClr val="C7C8CA"/>
                </a:solidFill>
                <a:latin typeface="Calibri" charset="0"/>
                <a:ea typeface="Calibri" charset="0"/>
                <a:cs typeface="Calibri" charset="0"/>
              </a:defRPr>
            </a:lvl1pPr>
          </a:lstStyle>
          <a:p>
            <a:fld id="{DAE700EE-7802-CE47-9C55-9D9E09EF8956}" type="slidenum">
              <a:rPr lang="en-US" smtClean="0"/>
              <a:pPr/>
              <a:t>‹#›</a:t>
            </a:fld>
            <a:endParaRPr lang="en-US" dirty="0"/>
          </a:p>
        </p:txBody>
      </p:sp>
      <p:sp>
        <p:nvSpPr>
          <p:cNvPr id="8" name="Text Placeholder 10"/>
          <p:cNvSpPr>
            <a:spLocks noGrp="1"/>
          </p:cNvSpPr>
          <p:nvPr>
            <p:ph type="body" sz="quarter" idx="14" hasCustomPrompt="1"/>
          </p:nvPr>
        </p:nvSpPr>
        <p:spPr>
          <a:xfrm>
            <a:off x="1969744" y="6547922"/>
            <a:ext cx="3929062" cy="161796"/>
          </a:xfrm>
          <a:prstGeom prst="rect">
            <a:avLst/>
          </a:prstGeom>
        </p:spPr>
        <p:txBody>
          <a:bodyPr lIns="0" tIns="0" rIns="0" bIns="0" anchor="b"/>
          <a:lstStyle>
            <a:lvl1pPr marL="0" indent="0">
              <a:buNone/>
              <a:defRPr sz="800">
                <a:solidFill>
                  <a:srgbClr val="C7C8CA"/>
                </a:solidFill>
                <a:latin typeface="Arial" charset="0"/>
                <a:ea typeface="Arial" charset="0"/>
                <a:cs typeface="Arial" charset="0"/>
              </a:defRPr>
            </a:lvl1pPr>
          </a:lstStyle>
          <a:p>
            <a:pPr lvl="0"/>
            <a:r>
              <a:rPr lang="en-US" dirty="0"/>
              <a:t>Copyright Content / 2016</a:t>
            </a:r>
          </a:p>
        </p:txBody>
      </p:sp>
      <p:sp>
        <p:nvSpPr>
          <p:cNvPr id="9" name="Content Placeholder 4"/>
          <p:cNvSpPr>
            <a:spLocks noGrp="1"/>
          </p:cNvSpPr>
          <p:nvPr>
            <p:ph sz="quarter" idx="15" hasCustomPrompt="1"/>
          </p:nvPr>
        </p:nvSpPr>
        <p:spPr>
          <a:xfrm>
            <a:off x="385763" y="6347432"/>
            <a:ext cx="5513043" cy="189980"/>
          </a:xfrm>
          <a:prstGeom prst="rect">
            <a:avLst/>
          </a:prstGeom>
        </p:spPr>
        <p:txBody>
          <a:bodyPr lIns="0" tIns="0" rIns="0" bIns="0"/>
          <a:lstStyle>
            <a:lvl1pPr marL="0" indent="0">
              <a:buNone/>
              <a:defRPr sz="1200" b="1" baseline="0">
                <a:solidFill>
                  <a:srgbClr val="C7C8CA"/>
                </a:solidFill>
                <a:latin typeface="+mn-lt"/>
              </a:defRPr>
            </a:lvl1pPr>
          </a:lstStyle>
          <a:p>
            <a:pPr lvl="0"/>
            <a:r>
              <a:rPr lang="en-US" dirty="0"/>
              <a:t>Aditya Birla Sun Life Insurance Company Ltd.</a:t>
            </a:r>
          </a:p>
        </p:txBody>
      </p:sp>
    </p:spTree>
    <p:extLst>
      <p:ext uri="{BB962C8B-B14F-4D97-AF65-F5344CB8AC3E}">
        <p14:creationId xmlns:p14="http://schemas.microsoft.com/office/powerpoint/2010/main" val="3835713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over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81093" y="2914648"/>
            <a:ext cx="5591181" cy="771525"/>
          </a:xfrm>
          <a:prstGeom prst="rect">
            <a:avLst/>
          </a:prstGeom>
        </p:spPr>
        <p:txBody>
          <a:bodyPr lIns="0" tIns="46800" rIns="0" anchor="b">
            <a:noAutofit/>
          </a:bodyPr>
          <a:lstStyle>
            <a:lvl1pPr algn="l">
              <a:lnSpc>
                <a:spcPts val="3500"/>
              </a:lnSpc>
              <a:defRPr sz="2500" b="1" i="0" baseline="0">
                <a:solidFill>
                  <a:schemeClr val="bg1"/>
                </a:solidFill>
                <a:latin typeface="Calibri" charset="0"/>
                <a:ea typeface="Calibri" charset="0"/>
                <a:cs typeface="Calibri" charset="0"/>
              </a:defRPr>
            </a:lvl1pPr>
          </a:lstStyle>
          <a:p>
            <a:r>
              <a:rPr lang="en-US" dirty="0"/>
              <a:t>Click To Edit Master Title Click To Edit Master Title</a:t>
            </a:r>
          </a:p>
        </p:txBody>
      </p:sp>
      <p:sp>
        <p:nvSpPr>
          <p:cNvPr id="3" name="Subtitle 2"/>
          <p:cNvSpPr>
            <a:spLocks noGrp="1"/>
          </p:cNvSpPr>
          <p:nvPr>
            <p:ph type="subTitle" idx="1" hasCustomPrompt="1"/>
          </p:nvPr>
        </p:nvSpPr>
        <p:spPr>
          <a:xfrm>
            <a:off x="1181093" y="3549786"/>
            <a:ext cx="5591181" cy="584200"/>
          </a:xfrm>
          <a:prstGeom prst="rect">
            <a:avLst/>
          </a:prstGeom>
        </p:spPr>
        <p:txBody>
          <a:bodyPr lIns="0" rIns="90000" anchor="b"/>
          <a:lstStyle>
            <a:lvl1pPr marL="0" indent="0" algn="l">
              <a:buNone/>
              <a:defRPr sz="1500" b="0" i="0">
                <a:solidFill>
                  <a:schemeClr val="bg1"/>
                </a:solidFill>
                <a:latin typeface="Calibri Light" charset="0"/>
                <a:ea typeface="Calibri Light" charset="0"/>
                <a:cs typeface="Calibri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00 Month 2000</a:t>
            </a:r>
          </a:p>
        </p:txBody>
      </p:sp>
      <p:sp>
        <p:nvSpPr>
          <p:cNvPr id="32" name="Text Placeholder 31"/>
          <p:cNvSpPr>
            <a:spLocks noGrp="1"/>
          </p:cNvSpPr>
          <p:nvPr>
            <p:ph type="body" sz="quarter" idx="13" hasCustomPrompt="1"/>
          </p:nvPr>
        </p:nvSpPr>
        <p:spPr>
          <a:xfrm>
            <a:off x="522419" y="6363481"/>
            <a:ext cx="5755728" cy="273041"/>
          </a:xfrm>
          <a:prstGeom prst="rect">
            <a:avLst/>
          </a:prstGeom>
        </p:spPr>
        <p:txBody>
          <a:bodyPr lIns="0" rIns="90000" anchor="b"/>
          <a:lstStyle>
            <a:lvl1pPr marL="0" indent="0" algn="l">
              <a:buNone/>
              <a:defRPr sz="2000" b="0" i="0" baseline="0">
                <a:solidFill>
                  <a:schemeClr val="bg1"/>
                </a:solidFill>
                <a:latin typeface="Calibri" charset="0"/>
                <a:ea typeface="Calibri" charset="0"/>
                <a:cs typeface="Calibri" charset="0"/>
              </a:defRPr>
            </a:lvl1pPr>
          </a:lstStyle>
          <a:p>
            <a:pPr lvl="0"/>
            <a:r>
              <a:rPr lang="en-US" dirty="0"/>
              <a:t>Aditya Birla Sun Life Insurance Company Ltd.</a:t>
            </a: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val="0"/>
              </a:ext>
            </a:extLst>
          </a:blip>
          <a:srcRect b="-1043"/>
          <a:stretch/>
        </p:blipFill>
        <p:spPr>
          <a:xfrm>
            <a:off x="7315200" y="2674580"/>
            <a:ext cx="3695700" cy="1397358"/>
          </a:xfrm>
          <a:prstGeom prst="rect">
            <a:avLst/>
          </a:prstGeom>
        </p:spPr>
      </p:pic>
    </p:spTree>
    <p:extLst>
      <p:ext uri="{BB962C8B-B14F-4D97-AF65-F5344CB8AC3E}">
        <p14:creationId xmlns:p14="http://schemas.microsoft.com/office/powerpoint/2010/main" val="2318783402"/>
      </p:ext>
    </p:extLst>
  </p:cSld>
  <p:clrMapOvr>
    <a:masterClrMapping/>
  </p:clrMapOvr>
  <p:extLst mod="1">
    <p:ext uri="{DCECCB84-F9BA-43D5-87BE-67443E8EF086}">
      <p15:sldGuideLst xmlns:p15="http://schemas.microsoft.com/office/powerpoint/2012/main">
        <p15:guide id="1" orient="horz" pos="2232">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ver Page">
    <p:bg>
      <p:bgPr>
        <a:solidFill>
          <a:srgbClr val="CA1F34"/>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81093" y="2914648"/>
            <a:ext cx="5591181" cy="771525"/>
          </a:xfrm>
          <a:prstGeom prst="rect">
            <a:avLst/>
          </a:prstGeom>
        </p:spPr>
        <p:txBody>
          <a:bodyPr lIns="0" tIns="46800" rIns="0" anchor="b">
            <a:noAutofit/>
          </a:bodyPr>
          <a:lstStyle>
            <a:lvl1pPr algn="l">
              <a:lnSpc>
                <a:spcPts val="3500"/>
              </a:lnSpc>
              <a:defRPr sz="2500" b="1" i="0" baseline="0">
                <a:solidFill>
                  <a:schemeClr val="bg1"/>
                </a:solidFill>
                <a:latin typeface="Calibri" charset="0"/>
                <a:ea typeface="Calibri" charset="0"/>
                <a:cs typeface="Calibri" charset="0"/>
              </a:defRPr>
            </a:lvl1pPr>
          </a:lstStyle>
          <a:p>
            <a:r>
              <a:rPr lang="en-US" dirty="0"/>
              <a:t>Click To Edit Master Title Click To Edit Master Title</a:t>
            </a:r>
          </a:p>
        </p:txBody>
      </p:sp>
      <p:sp>
        <p:nvSpPr>
          <p:cNvPr id="3" name="Subtitle 2"/>
          <p:cNvSpPr>
            <a:spLocks noGrp="1"/>
          </p:cNvSpPr>
          <p:nvPr>
            <p:ph type="subTitle" idx="1" hasCustomPrompt="1"/>
          </p:nvPr>
        </p:nvSpPr>
        <p:spPr>
          <a:xfrm>
            <a:off x="1181093" y="3549786"/>
            <a:ext cx="5591181" cy="584200"/>
          </a:xfrm>
          <a:prstGeom prst="rect">
            <a:avLst/>
          </a:prstGeom>
        </p:spPr>
        <p:txBody>
          <a:bodyPr lIns="0" rIns="90000" anchor="b"/>
          <a:lstStyle>
            <a:lvl1pPr marL="0" indent="0" algn="l">
              <a:buNone/>
              <a:defRPr sz="1500" b="0" i="0">
                <a:solidFill>
                  <a:schemeClr val="bg1"/>
                </a:solidFill>
                <a:latin typeface="Calibri Light" charset="0"/>
                <a:ea typeface="Calibri Light" charset="0"/>
                <a:cs typeface="Calibri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00 Month 2000</a:t>
            </a:r>
          </a:p>
        </p:txBody>
      </p:sp>
      <p:sp>
        <p:nvSpPr>
          <p:cNvPr id="32" name="Text Placeholder 31"/>
          <p:cNvSpPr>
            <a:spLocks noGrp="1"/>
          </p:cNvSpPr>
          <p:nvPr>
            <p:ph type="body" sz="quarter" idx="13" hasCustomPrompt="1"/>
          </p:nvPr>
        </p:nvSpPr>
        <p:spPr>
          <a:xfrm>
            <a:off x="451635" y="5953920"/>
            <a:ext cx="5755728" cy="273041"/>
          </a:xfrm>
          <a:prstGeom prst="rect">
            <a:avLst/>
          </a:prstGeom>
        </p:spPr>
        <p:txBody>
          <a:bodyPr lIns="0" rIns="90000" anchor="b"/>
          <a:lstStyle>
            <a:lvl1pPr marL="0" indent="0" algn="l">
              <a:buNone/>
              <a:defRPr sz="2000" b="0" i="0" baseline="0">
                <a:solidFill>
                  <a:schemeClr val="bg1"/>
                </a:solidFill>
                <a:latin typeface="Calibri" charset="0"/>
                <a:ea typeface="Calibri" charset="0"/>
                <a:cs typeface="Calibri" charset="0"/>
              </a:defRPr>
            </a:lvl1pPr>
          </a:lstStyle>
          <a:p>
            <a:pPr lvl="0"/>
            <a:r>
              <a:rPr lang="en-US" dirty="0"/>
              <a:t>Aditya Birla Sun Life Insurance Company Ltd.</a:t>
            </a: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val="0"/>
              </a:ext>
            </a:extLst>
          </a:blip>
          <a:srcRect b="-1043"/>
          <a:stretch/>
        </p:blipFill>
        <p:spPr>
          <a:xfrm>
            <a:off x="7315200" y="2674580"/>
            <a:ext cx="3695700" cy="1397358"/>
          </a:xfrm>
          <a:prstGeom prst="rect">
            <a:avLst/>
          </a:prstGeom>
        </p:spPr>
      </p:pic>
    </p:spTree>
    <p:extLst>
      <p:ext uri="{BB962C8B-B14F-4D97-AF65-F5344CB8AC3E}">
        <p14:creationId xmlns:p14="http://schemas.microsoft.com/office/powerpoint/2010/main" val="2356823670"/>
      </p:ext>
    </p:extLst>
  </p:cSld>
  <p:clrMapOvr>
    <a:masterClrMapping/>
  </p:clrMapOvr>
  <p:extLst mod="1">
    <p:ext uri="{DCECCB84-F9BA-43D5-87BE-67443E8EF086}">
      <p15:sldGuideLst xmlns:p15="http://schemas.microsoft.com/office/powerpoint/2012/main">
        <p15:guide id="1" orient="horz" pos="2232">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Title Slide_Protecting">
    <p:bg>
      <p:bgPr>
        <a:solidFill>
          <a:srgbClr val="DC8785"/>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90983" y="2371726"/>
            <a:ext cx="7067184" cy="1273175"/>
          </a:xfrm>
          <a:prstGeom prst="rect">
            <a:avLst/>
          </a:prstGeom>
        </p:spPr>
        <p:txBody>
          <a:bodyPr lIns="0" tIns="0" rIns="0" bIns="0" anchor="b"/>
          <a:lstStyle>
            <a:lvl1pPr algn="l">
              <a:defRPr sz="3600" b="1" i="0">
                <a:solidFill>
                  <a:schemeClr val="bg1"/>
                </a:solidFill>
                <a:latin typeface="Calibri" charset="0"/>
                <a:ea typeface="Calibri" charset="0"/>
                <a:cs typeface="Calibri" charset="0"/>
              </a:defRPr>
            </a:lvl1pPr>
          </a:lstStyle>
          <a:p>
            <a:r>
              <a:rPr lang="en-US" dirty="0"/>
              <a:t>Click To Edit Master Title</a:t>
            </a:r>
          </a:p>
        </p:txBody>
      </p:sp>
      <p:sp>
        <p:nvSpPr>
          <p:cNvPr id="3" name="Subtitle 2"/>
          <p:cNvSpPr>
            <a:spLocks noGrp="1"/>
          </p:cNvSpPr>
          <p:nvPr>
            <p:ph type="subTitle" idx="1" hasCustomPrompt="1"/>
          </p:nvPr>
        </p:nvSpPr>
        <p:spPr>
          <a:xfrm>
            <a:off x="1190983" y="3671884"/>
            <a:ext cx="7067184" cy="1485900"/>
          </a:xfrm>
          <a:prstGeom prst="rect">
            <a:avLst/>
          </a:prstGeom>
        </p:spPr>
        <p:txBody>
          <a:bodyPr lIns="0" rIns="90000"/>
          <a:lstStyle>
            <a:lvl1pPr marL="0" indent="0" algn="l">
              <a:buNone/>
              <a:defRPr sz="1800">
                <a:solidFill>
                  <a:schemeClr val="bg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9053511" y="6347432"/>
            <a:ext cx="2743200" cy="162997"/>
          </a:xfrm>
          <a:prstGeom prst="rect">
            <a:avLst/>
          </a:prstGeom>
        </p:spPr>
        <p:txBody>
          <a:bodyPr lIns="0" tIns="0" rIns="0" bIns="0" anchor="t" anchorCtr="0"/>
          <a:lstStyle>
            <a:lvl1pPr algn="r">
              <a:defRPr sz="1200" b="1" i="0">
                <a:solidFill>
                  <a:srgbClr val="C7C8CA"/>
                </a:solidFill>
                <a:latin typeface="Calibri" charset="0"/>
                <a:ea typeface="Calibri" charset="0"/>
                <a:cs typeface="Calibri" charset="0"/>
              </a:defRPr>
            </a:lvl1pPr>
          </a:lstStyle>
          <a:p>
            <a:fld id="{DAE700EE-7802-CE47-9C55-9D9E09EF8956}" type="slidenum">
              <a:rPr lang="en-US" smtClean="0"/>
              <a:pPr/>
              <a:t>‹#›</a:t>
            </a:fld>
            <a:endParaRPr lang="en-US" dirty="0"/>
          </a:p>
        </p:txBody>
      </p:sp>
      <p:sp>
        <p:nvSpPr>
          <p:cNvPr id="5" name="Footer Placeholder 1"/>
          <p:cNvSpPr>
            <a:spLocks noGrp="1"/>
          </p:cNvSpPr>
          <p:nvPr>
            <p:ph type="ftr" sz="quarter" idx="3"/>
          </p:nvPr>
        </p:nvSpPr>
        <p:spPr>
          <a:xfrm>
            <a:off x="401984" y="6290099"/>
            <a:ext cx="4464213" cy="295516"/>
          </a:xfrm>
        </p:spPr>
        <p:txBody>
          <a:bodyPr/>
          <a:lstStyle/>
          <a:p>
            <a:pPr marL="342900" indent="-342900">
              <a:spcBef>
                <a:spcPct val="20000"/>
              </a:spcBef>
              <a:defRPr/>
            </a:pPr>
            <a:endParaRPr lang="en-US" dirty="0">
              <a:solidFill>
                <a:schemeClr val="tx1"/>
              </a:solidFill>
            </a:endParaRPr>
          </a:p>
        </p:txBody>
      </p:sp>
    </p:spTree>
    <p:extLst>
      <p:ext uri="{BB962C8B-B14F-4D97-AF65-F5344CB8AC3E}">
        <p14:creationId xmlns:p14="http://schemas.microsoft.com/office/powerpoint/2010/main" val="1954032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hank You Page">
    <p:bg>
      <p:bgPr>
        <a:solidFill>
          <a:srgbClr val="CA1F3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9731" y="3415488"/>
            <a:ext cx="5472113" cy="791367"/>
          </a:xfrm>
          <a:prstGeom prst="rect">
            <a:avLst/>
          </a:prstGeom>
        </p:spPr>
        <p:txBody>
          <a:bodyPr lIns="0"/>
          <a:lstStyle>
            <a:lvl1pPr>
              <a:defRPr sz="2800" b="1" i="0">
                <a:solidFill>
                  <a:schemeClr val="bg1"/>
                </a:solidFill>
                <a:latin typeface="Calibri" charset="0"/>
                <a:ea typeface="Calibri" charset="0"/>
                <a:cs typeface="Calibri" charset="0"/>
              </a:defRPr>
            </a:lvl1pPr>
          </a:lstStyle>
          <a:p>
            <a:r>
              <a:rPr lang="en-US" dirty="0"/>
              <a:t>Thank You</a:t>
            </a:r>
          </a:p>
        </p:txBody>
      </p:sp>
      <p:sp>
        <p:nvSpPr>
          <p:cNvPr id="7" name="Text Placeholder 6"/>
          <p:cNvSpPr>
            <a:spLocks noGrp="1"/>
          </p:cNvSpPr>
          <p:nvPr>
            <p:ph type="body" sz="quarter" idx="10" hasCustomPrompt="1"/>
          </p:nvPr>
        </p:nvSpPr>
        <p:spPr>
          <a:xfrm>
            <a:off x="409039" y="5837001"/>
            <a:ext cx="6083678" cy="402872"/>
          </a:xfrm>
          <a:prstGeom prst="rect">
            <a:avLst/>
          </a:prstGeom>
        </p:spPr>
        <p:txBody>
          <a:bodyPr lIns="0" rIns="90000"/>
          <a:lstStyle>
            <a:lvl1pPr marL="0" indent="0" algn="l">
              <a:buNone/>
              <a:defRPr sz="2200" b="0" i="0" baseline="0">
                <a:solidFill>
                  <a:schemeClr val="bg1"/>
                </a:solidFill>
                <a:latin typeface="Calibri" charset="0"/>
                <a:ea typeface="Calibri" charset="0"/>
                <a:cs typeface="Calibri" charset="0"/>
              </a:defRPr>
            </a:lvl1pPr>
          </a:lstStyle>
          <a:p>
            <a:r>
              <a:rPr lang="en-US" dirty="0"/>
              <a:t>Aditya Birla Sun Life Insurance Company Ltd.</a:t>
            </a:r>
          </a:p>
        </p:txBody>
      </p:sp>
      <p:pic>
        <p:nvPicPr>
          <p:cNvPr id="15" name="Picture 14"/>
          <p:cNvPicPr>
            <a:picLocks noChangeAspect="1"/>
          </p:cNvPicPr>
          <p:nvPr userDrawn="1"/>
        </p:nvPicPr>
        <p:blipFill rotWithShape="1">
          <a:blip r:embed="rId2" cstate="email">
            <a:extLst>
              <a:ext uri="{28A0092B-C50C-407E-A947-70E740481C1C}">
                <a14:useLocalDpi xmlns:a14="http://schemas.microsoft.com/office/drawing/2010/main" val="0"/>
              </a:ext>
            </a:extLst>
          </a:blip>
          <a:srcRect b="-1307"/>
          <a:stretch/>
        </p:blipFill>
        <p:spPr>
          <a:xfrm>
            <a:off x="7315200" y="2674579"/>
            <a:ext cx="3695700" cy="1401031"/>
          </a:xfrm>
          <a:prstGeom prst="rect">
            <a:avLst/>
          </a:prstGeom>
        </p:spPr>
      </p:pic>
    </p:spTree>
    <p:extLst>
      <p:ext uri="{BB962C8B-B14F-4D97-AF65-F5344CB8AC3E}">
        <p14:creationId xmlns:p14="http://schemas.microsoft.com/office/powerpoint/2010/main" val="220667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Title Slide_Protecting">
    <p:bg>
      <p:bgPr>
        <a:solidFill>
          <a:srgbClr val="DC8785"/>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90983" y="2371726"/>
            <a:ext cx="7067184" cy="1273175"/>
          </a:xfrm>
          <a:prstGeom prst="rect">
            <a:avLst/>
          </a:prstGeom>
        </p:spPr>
        <p:txBody>
          <a:bodyPr lIns="0" tIns="0" rIns="0" bIns="0" anchor="b"/>
          <a:lstStyle>
            <a:lvl1pPr algn="l">
              <a:defRPr sz="3600" b="1" i="0">
                <a:solidFill>
                  <a:schemeClr val="bg1"/>
                </a:solidFill>
                <a:latin typeface="Calibri" charset="0"/>
                <a:ea typeface="Calibri" charset="0"/>
                <a:cs typeface="Calibri" charset="0"/>
              </a:defRPr>
            </a:lvl1pPr>
          </a:lstStyle>
          <a:p>
            <a:r>
              <a:rPr lang="en-US" dirty="0"/>
              <a:t>Click To Edit Master Title</a:t>
            </a:r>
          </a:p>
        </p:txBody>
      </p:sp>
      <p:sp>
        <p:nvSpPr>
          <p:cNvPr id="3" name="Subtitle 2"/>
          <p:cNvSpPr>
            <a:spLocks noGrp="1"/>
          </p:cNvSpPr>
          <p:nvPr>
            <p:ph type="subTitle" idx="1" hasCustomPrompt="1"/>
          </p:nvPr>
        </p:nvSpPr>
        <p:spPr>
          <a:xfrm>
            <a:off x="1190983" y="3671884"/>
            <a:ext cx="7067184" cy="1485900"/>
          </a:xfrm>
          <a:prstGeom prst="rect">
            <a:avLst/>
          </a:prstGeom>
        </p:spPr>
        <p:txBody>
          <a:bodyPr lIns="0" rIns="90000"/>
          <a:lstStyle>
            <a:lvl1pPr marL="0" indent="0" algn="l">
              <a:buNone/>
              <a:defRPr sz="1800">
                <a:solidFill>
                  <a:schemeClr val="bg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9053511" y="6347432"/>
            <a:ext cx="2743200" cy="162997"/>
          </a:xfrm>
          <a:prstGeom prst="rect">
            <a:avLst/>
          </a:prstGeom>
        </p:spPr>
        <p:txBody>
          <a:bodyPr lIns="0" tIns="0" rIns="0" bIns="0" anchor="t" anchorCtr="0"/>
          <a:lstStyle>
            <a:lvl1pPr algn="r">
              <a:defRPr sz="1200" b="1" i="0">
                <a:solidFill>
                  <a:srgbClr val="C7C8CA"/>
                </a:solidFill>
                <a:latin typeface="Calibri" charset="0"/>
                <a:ea typeface="Calibri" charset="0"/>
                <a:cs typeface="Calibri" charset="0"/>
              </a:defRPr>
            </a:lvl1pPr>
          </a:lstStyle>
          <a:p>
            <a:fld id="{DAE700EE-7802-CE47-9C55-9D9E09EF8956}" type="slidenum">
              <a:rPr lang="en-US" smtClean="0"/>
              <a:pPr/>
              <a:t>‹#›</a:t>
            </a:fld>
            <a:endParaRPr lang="en-US" dirty="0"/>
          </a:p>
        </p:txBody>
      </p:sp>
      <p:sp>
        <p:nvSpPr>
          <p:cNvPr id="5" name="Footer Placeholder 1"/>
          <p:cNvSpPr>
            <a:spLocks noGrp="1"/>
          </p:cNvSpPr>
          <p:nvPr>
            <p:ph type="ftr" sz="quarter" idx="3"/>
          </p:nvPr>
        </p:nvSpPr>
        <p:spPr>
          <a:xfrm>
            <a:off x="401984" y="6290099"/>
            <a:ext cx="4464213" cy="295516"/>
          </a:xfrm>
        </p:spPr>
        <p:txBody>
          <a:bodyPr/>
          <a:lstStyle/>
          <a:p>
            <a:pPr marL="342900" indent="-342900">
              <a:spcBef>
                <a:spcPct val="20000"/>
              </a:spcBef>
              <a:defRPr/>
            </a:pPr>
            <a:endParaRPr lang="en-US" dirty="0">
              <a:solidFill>
                <a:schemeClr val="tx1"/>
              </a:solidFill>
            </a:endParaRPr>
          </a:p>
        </p:txBody>
      </p:sp>
    </p:spTree>
    <p:extLst>
      <p:ext uri="{BB962C8B-B14F-4D97-AF65-F5344CB8AC3E}">
        <p14:creationId xmlns:p14="http://schemas.microsoft.com/office/powerpoint/2010/main" val="2539739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tecting_Custom Layout">
    <p:spTree>
      <p:nvGrpSpPr>
        <p:cNvPr id="1" name=""/>
        <p:cNvGrpSpPr/>
        <p:nvPr/>
      </p:nvGrpSpPr>
      <p:grpSpPr>
        <a:xfrm>
          <a:off x="0" y="0"/>
          <a:ext cx="0" cy="0"/>
          <a:chOff x="0" y="0"/>
          <a:chExt cx="0" cy="0"/>
        </a:xfrm>
      </p:grpSpPr>
      <p:cxnSp>
        <p:nvCxnSpPr>
          <p:cNvPr id="13" name="Straight Connector 12"/>
          <p:cNvCxnSpPr/>
          <p:nvPr userDrawn="1"/>
        </p:nvCxnSpPr>
        <p:spPr>
          <a:xfrm>
            <a:off x="385864" y="6284910"/>
            <a:ext cx="11418685"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3"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5"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77886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vesting_Custom Layout">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4"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8" name="Text Placeholder 20"/>
          <p:cNvSpPr>
            <a:spLocks noGrp="1"/>
          </p:cNvSpPr>
          <p:nvPr>
            <p:ph type="body" sz="quarter" idx="10" hasCustomPrompt="1"/>
          </p:nvPr>
        </p:nvSpPr>
        <p:spPr>
          <a:xfrm>
            <a:off x="1112439" y="3010106"/>
            <a:ext cx="5592631"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INVESTING Separator</a:t>
            </a:r>
            <a:endParaRPr lang="en-IN" dirty="0"/>
          </a:p>
        </p:txBody>
      </p:sp>
      <p:sp>
        <p:nvSpPr>
          <p:cNvPr id="9" name="Text Placeholder 23"/>
          <p:cNvSpPr>
            <a:spLocks noGrp="1"/>
          </p:cNvSpPr>
          <p:nvPr>
            <p:ph type="body" sz="quarter" idx="11" hasCustomPrompt="1"/>
          </p:nvPr>
        </p:nvSpPr>
        <p:spPr>
          <a:xfrm>
            <a:off x="1125143" y="3570635"/>
            <a:ext cx="5592631"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244845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nancing_Custom Layout">
    <p:spTree>
      <p:nvGrpSpPr>
        <p:cNvPr id="1" name=""/>
        <p:cNvGrpSpPr/>
        <p:nvPr/>
      </p:nvGrpSpPr>
      <p:grpSpPr>
        <a:xfrm>
          <a:off x="0" y="0"/>
          <a:ext cx="0" cy="0"/>
          <a:chOff x="0" y="0"/>
          <a:chExt cx="0" cy="0"/>
        </a:xfrm>
      </p:grpSpPr>
      <p:cxnSp>
        <p:nvCxnSpPr>
          <p:cNvPr id="5" name="Straight Connector 4"/>
          <p:cNvCxnSpPr/>
          <p:nvPr userDrawn="1"/>
        </p:nvCxnSpPr>
        <p:spPr>
          <a:xfrm>
            <a:off x="385864" y="6284910"/>
            <a:ext cx="11418685"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3"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6"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20"/>
          <p:cNvSpPr>
            <a:spLocks noGrp="1"/>
          </p:cNvSpPr>
          <p:nvPr>
            <p:ph type="body" sz="quarter" idx="10" hasCustomPrompt="1"/>
          </p:nvPr>
        </p:nvSpPr>
        <p:spPr>
          <a:xfrm>
            <a:off x="1112439" y="3010106"/>
            <a:ext cx="5592631"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FINANCING Separator</a:t>
            </a:r>
            <a:endParaRPr lang="en-IN" dirty="0"/>
          </a:p>
        </p:txBody>
      </p:sp>
      <p:sp>
        <p:nvSpPr>
          <p:cNvPr id="10" name="Text Placeholder 23"/>
          <p:cNvSpPr>
            <a:spLocks noGrp="1"/>
          </p:cNvSpPr>
          <p:nvPr>
            <p:ph type="body" sz="quarter" idx="11" hasCustomPrompt="1"/>
          </p:nvPr>
        </p:nvSpPr>
        <p:spPr>
          <a:xfrm>
            <a:off x="1125143" y="3570635"/>
            <a:ext cx="5592631"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1456338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hqprint">
            <a:extLst>
              <a:ext uri="{28A0092B-C50C-407E-A947-70E740481C1C}">
                <a14:useLocalDpi xmlns:a14="http://schemas.microsoft.com/office/drawing/2010/main" val="0"/>
              </a:ext>
            </a:extLst>
          </a:blip>
          <a:srcRect b="21390"/>
          <a:stretch/>
        </p:blipFill>
        <p:spPr>
          <a:xfrm>
            <a:off x="10019196" y="498092"/>
            <a:ext cx="1398348" cy="411237"/>
          </a:xfrm>
          <a:prstGeom prst="rect">
            <a:avLst/>
          </a:prstGeom>
        </p:spPr>
      </p:pic>
      <p:sp>
        <p:nvSpPr>
          <p:cNvPr id="3"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6"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20"/>
          <p:cNvSpPr>
            <a:spLocks noGrp="1"/>
          </p:cNvSpPr>
          <p:nvPr>
            <p:ph type="body" sz="quarter" idx="10" hasCustomPrompt="1"/>
          </p:nvPr>
        </p:nvSpPr>
        <p:spPr>
          <a:xfrm>
            <a:off x="1112439" y="3010106"/>
            <a:ext cx="5592631"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ADVISING Separator</a:t>
            </a:r>
            <a:endParaRPr lang="en-IN" dirty="0"/>
          </a:p>
        </p:txBody>
      </p:sp>
      <p:sp>
        <p:nvSpPr>
          <p:cNvPr id="10" name="Text Placeholder 23"/>
          <p:cNvSpPr>
            <a:spLocks noGrp="1"/>
          </p:cNvSpPr>
          <p:nvPr>
            <p:ph type="body" sz="quarter" idx="11" hasCustomPrompt="1"/>
          </p:nvPr>
        </p:nvSpPr>
        <p:spPr>
          <a:xfrm>
            <a:off x="1125143" y="3570635"/>
            <a:ext cx="5592631"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200198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4"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91640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4" name="Slide Number Placeholder 1"/>
          <p:cNvSpPr>
            <a:spLocks noGrp="1"/>
          </p:cNvSpPr>
          <p:nvPr>
            <p:ph type="sldNum" sz="quarter" idx="4"/>
          </p:nvPr>
        </p:nvSpPr>
        <p:spPr>
          <a:xfrm>
            <a:off x="8611256" y="6276839"/>
            <a:ext cx="2742326"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41416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1" Type="http://schemas.openxmlformats.org/officeDocument/2006/relationships/slideLayout" Target="../slideLayouts/slideLayout24.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slideLayout" Target="../slideLayouts/slideLayout23.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23" Type="http://schemas.openxmlformats.org/officeDocument/2006/relationships/image" Target="../media/image2.png"/><Relationship Id="rId10" Type="http://schemas.openxmlformats.org/officeDocument/2006/relationships/slideLayout" Target="../slideLayouts/slideLayout13.xml"/><Relationship Id="rId19" Type="http://schemas.openxmlformats.org/officeDocument/2006/relationships/slideLayout" Target="../slideLayouts/slideLayout2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31"/>
          <p:cNvSpPr txBox="1">
            <a:spLocks/>
          </p:cNvSpPr>
          <p:nvPr userDrawn="1"/>
        </p:nvSpPr>
        <p:spPr>
          <a:xfrm rot="16200000">
            <a:off x="-2292864" y="3753163"/>
            <a:ext cx="4834662" cy="273041"/>
          </a:xfrm>
          <a:prstGeom prst="rect">
            <a:avLst/>
          </a:prstGeom>
        </p:spPr>
        <p:txBody>
          <a:bodyPr lIns="0" rIns="90000" anchor="b"/>
          <a:lstStyle>
            <a:lvl1pPr marL="0" indent="0" algn="ctr">
              <a:buNone/>
              <a:defRPr sz="2000" b="0" i="0" baseline="0">
                <a:solidFill>
                  <a:schemeClr val="bg1"/>
                </a:solidFill>
                <a:latin typeface="Calibri" charset="0"/>
                <a:ea typeface="Calibri" charset="0"/>
                <a:cs typeface="Calibri" charset="0"/>
              </a:defRPr>
            </a:lvl1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rPr>
              <a:t>109N122V02</a:t>
            </a:r>
          </a:p>
        </p:txBody>
      </p:sp>
      <p:sp>
        <p:nvSpPr>
          <p:cNvPr id="5" name="Footer Placeholder 1"/>
          <p:cNvSpPr>
            <a:spLocks noGrp="1"/>
          </p:cNvSpPr>
          <p:nvPr>
            <p:ph type="ftr" sz="quarter" idx="3"/>
          </p:nvPr>
        </p:nvSpPr>
        <p:spPr>
          <a:xfrm>
            <a:off x="401984" y="6290099"/>
            <a:ext cx="4464213" cy="295516"/>
          </a:xfrm>
          <a:prstGeom prst="rect">
            <a:avLst/>
          </a:prstGeom>
        </p:spPr>
        <p:txBody>
          <a:bodyPr/>
          <a:lstStyle/>
          <a:p>
            <a:pPr marL="342900" indent="-342900">
              <a:spcBef>
                <a:spcPct val="20000"/>
              </a:spcBef>
              <a:defRPr/>
            </a:pPr>
            <a:endParaRPr lang="en-US" dirty="0">
              <a:solidFill>
                <a:schemeClr val="tx1"/>
              </a:solidFill>
            </a:endParaRPr>
          </a:p>
        </p:txBody>
      </p:sp>
    </p:spTree>
    <p:extLst>
      <p:ext uri="{BB962C8B-B14F-4D97-AF65-F5344CB8AC3E}">
        <p14:creationId xmlns:p14="http://schemas.microsoft.com/office/powerpoint/2010/main" val="1662108813"/>
      </p:ext>
    </p:extLst>
  </p:cSld>
  <p:clrMap bg1="lt1" tx1="dk1" bg2="lt2" tx2="dk2" accent1="accent1" accent2="accent2" accent3="accent3" accent4="accent4" accent5="accent5" accent6="accent6" hlink="hlink" folHlink="folHlink"/>
  <p:sldLayoutIdLst>
    <p:sldLayoutId id="2147483663" r:id="rId1"/>
    <p:sldLayoutId id="2147483697" r:id="rId2"/>
    <p:sldLayoutId id="2147483718"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385863" y="401244"/>
            <a:ext cx="11418685" cy="573713"/>
          </a:xfrm>
          <a:prstGeom prst="rect">
            <a:avLst/>
          </a:prstGeom>
          <a:solidFill>
            <a:srgbClr val="CA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3" name="Picture 2"/>
          <p:cNvPicPr>
            <a:picLocks noChangeAspect="1"/>
          </p:cNvPicPr>
          <p:nvPr userDrawn="1"/>
        </p:nvPicPr>
        <p:blipFill rotWithShape="1">
          <a:blip r:embed="rId23" cstate="hqprint">
            <a:extLst>
              <a:ext uri="{28A0092B-C50C-407E-A947-70E740481C1C}">
                <a14:useLocalDpi xmlns:a14="http://schemas.microsoft.com/office/drawing/2010/main" val="0"/>
              </a:ext>
            </a:extLst>
          </a:blip>
          <a:srcRect b="21390"/>
          <a:stretch/>
        </p:blipFill>
        <p:spPr>
          <a:xfrm>
            <a:off x="10019196" y="498092"/>
            <a:ext cx="1398348" cy="411237"/>
          </a:xfrm>
          <a:prstGeom prst="rect">
            <a:avLst/>
          </a:prstGeom>
        </p:spPr>
      </p:pic>
      <p:sp>
        <p:nvSpPr>
          <p:cNvPr id="4" name="Rectangle 3"/>
          <p:cNvSpPr/>
          <p:nvPr userDrawn="1"/>
        </p:nvSpPr>
        <p:spPr>
          <a:xfrm>
            <a:off x="385862" y="6370983"/>
            <a:ext cx="11418685" cy="198782"/>
          </a:xfrm>
          <a:prstGeom prst="rect">
            <a:avLst/>
          </a:prstGeom>
          <a:solidFill>
            <a:srgbClr val="CA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6" name="Straight Connector 5"/>
          <p:cNvCxnSpPr/>
          <p:nvPr userDrawn="1"/>
        </p:nvCxnSpPr>
        <p:spPr>
          <a:xfrm>
            <a:off x="385864" y="6284910"/>
            <a:ext cx="11418685"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7" name="Footer Placeholder 4"/>
          <p:cNvSpPr>
            <a:spLocks noGrp="1"/>
          </p:cNvSpPr>
          <p:nvPr>
            <p:ph type="ftr" sz="quarter" idx="3"/>
          </p:nvPr>
        </p:nvSpPr>
        <p:spPr>
          <a:xfrm>
            <a:off x="400499" y="6290091"/>
            <a:ext cx="3861806" cy="365125"/>
          </a:xfrm>
          <a:prstGeom prst="rect">
            <a:avLst/>
          </a:prstGeom>
        </p:spPr>
        <p:txBody>
          <a:bodyPr/>
          <a:lstStyle>
            <a:lvl1pPr>
              <a:defRPr sz="1600">
                <a:solidFill>
                  <a:schemeClr val="bg1"/>
                </a:solidFill>
                <a:latin typeface="PF Handbook Pro" panose="02000506090000020004" pitchFamily="50" charset="0"/>
              </a:defRPr>
            </a:lvl1pPr>
          </a:lstStyle>
          <a:p>
            <a:endParaRPr lang="en-US" dirty="0"/>
          </a:p>
        </p:txBody>
      </p:sp>
      <p:sp>
        <p:nvSpPr>
          <p:cNvPr id="9" name="Slide Number Placeholder 1"/>
          <p:cNvSpPr>
            <a:spLocks noGrp="1"/>
          </p:cNvSpPr>
          <p:nvPr>
            <p:ph type="sldNum" sz="quarter" idx="4"/>
          </p:nvPr>
        </p:nvSpPr>
        <p:spPr>
          <a:xfrm>
            <a:off x="9808142" y="6276839"/>
            <a:ext cx="1545439"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dirty="0"/>
          </a:p>
        </p:txBody>
      </p:sp>
      <p:sp>
        <p:nvSpPr>
          <p:cNvPr id="10" name="Text Placeholder 31"/>
          <p:cNvSpPr txBox="1">
            <a:spLocks/>
          </p:cNvSpPr>
          <p:nvPr userDrawn="1"/>
        </p:nvSpPr>
        <p:spPr>
          <a:xfrm rot="16200000">
            <a:off x="-2031470" y="3644952"/>
            <a:ext cx="4834662" cy="273112"/>
          </a:xfrm>
          <a:prstGeom prst="rect">
            <a:avLst/>
          </a:prstGeom>
        </p:spPr>
        <p:txBody>
          <a:bodyPr lIns="0" rIns="90000" anchor="b"/>
          <a:lstStyle>
            <a:lvl1pPr marL="0" indent="0" algn="ctr">
              <a:buNone/>
              <a:defRPr sz="2000" b="0" i="0" baseline="0">
                <a:solidFill>
                  <a:schemeClr val="bg1"/>
                </a:solidFill>
                <a:latin typeface="Calibri" charset="0"/>
                <a:ea typeface="Calibri" charset="0"/>
                <a:cs typeface="Calibri" charset="0"/>
              </a:defRPr>
            </a:lvl1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rPr>
              <a:t>UIN – </a:t>
            </a:r>
            <a:r>
              <a:rPr lang="en-GB" sz="1400" b="0" i="0" kern="1200" baseline="0" dirty="0">
                <a:solidFill>
                  <a:schemeClr val="tx1"/>
                </a:solidFill>
                <a:effectLst/>
                <a:latin typeface="Calibri" charset="0"/>
                <a:ea typeface="Calibri" charset="0"/>
                <a:cs typeface="Calibri" charset="0"/>
              </a:rPr>
              <a:t>109N122V02</a:t>
            </a:r>
            <a:endPar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endParaRPr>
          </a:p>
        </p:txBody>
      </p:sp>
    </p:spTree>
    <p:extLst>
      <p:ext uri="{BB962C8B-B14F-4D97-AF65-F5344CB8AC3E}">
        <p14:creationId xmlns:p14="http://schemas.microsoft.com/office/powerpoint/2010/main" val="398860051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 id="2147483743" r:id="rId18"/>
    <p:sldLayoutId id="2147483744" r:id="rId19"/>
    <p:sldLayoutId id="2147483745" r:id="rId20"/>
    <p:sldLayoutId id="2147483746" r:id="rId2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hyperlink" Target="https://lifeinsurance.adityabirlacapital.com/" TargetMode="Externa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1093" y="2914648"/>
            <a:ext cx="6009416" cy="771525"/>
          </a:xfrm>
        </p:spPr>
        <p:txBody>
          <a:bodyPr/>
          <a:lstStyle/>
          <a:p>
            <a:r>
              <a:rPr lang="en-US" sz="3200" dirty="0"/>
              <a:t>ABSLI Monthly Income Plan</a:t>
            </a:r>
            <a:endParaRPr lang="en-US" sz="3200" dirty="0">
              <a:latin typeface="+mj-lt"/>
              <a:ea typeface="PF Handbook Pro" charset="0"/>
              <a:cs typeface="PF Handbook Pro" charset="0"/>
            </a:endParaRPr>
          </a:p>
        </p:txBody>
      </p:sp>
      <p:sp>
        <p:nvSpPr>
          <p:cNvPr id="3" name="Subtitle 2"/>
          <p:cNvSpPr>
            <a:spLocks noGrp="1"/>
          </p:cNvSpPr>
          <p:nvPr>
            <p:ph type="subTitle" idx="1"/>
          </p:nvPr>
        </p:nvSpPr>
        <p:spPr/>
        <p:txBody>
          <a:bodyPr/>
          <a:lstStyle/>
          <a:p>
            <a:r>
              <a:rPr lang="en-US" dirty="0">
                <a:latin typeface="+mj-lt"/>
              </a:rPr>
              <a:t> </a:t>
            </a:r>
            <a:r>
              <a:rPr lang="en-US" sz="1400" b="1" dirty="0">
                <a:latin typeface="+mj-lt"/>
                <a:ea typeface="PF Handbook Pro" charset="0"/>
                <a:cs typeface="PF Handbook Pro" charset="0"/>
              </a:rPr>
              <a:t>A non-linked participating life insurance plan </a:t>
            </a:r>
            <a:endParaRPr lang="en-US" sz="3200" b="1" dirty="0">
              <a:latin typeface="+mj-lt"/>
              <a:ea typeface="PF Handbook Pro" charset="0"/>
              <a:cs typeface="PF Handbook Pro" charset="0"/>
            </a:endParaRPr>
          </a:p>
        </p:txBody>
      </p:sp>
      <p:sp>
        <p:nvSpPr>
          <p:cNvPr id="4" name="Footer Placeholder 1"/>
          <p:cNvSpPr txBox="1">
            <a:spLocks/>
          </p:cNvSpPr>
          <p:nvPr/>
        </p:nvSpPr>
        <p:spPr>
          <a:xfrm>
            <a:off x="401984" y="5907327"/>
            <a:ext cx="4464213" cy="29551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spcBef>
                <a:spcPct val="20000"/>
              </a:spcBef>
              <a:defRPr/>
            </a:pPr>
            <a:r>
              <a:rPr lang="en-US" dirty="0">
                <a:solidFill>
                  <a:schemeClr val="bg1"/>
                </a:solidFill>
              </a:rPr>
              <a:t>Aditya Birla Sun Life Insurance Company Ltd. </a:t>
            </a:r>
          </a:p>
        </p:txBody>
      </p:sp>
    </p:spTree>
    <p:extLst>
      <p:ext uri="{BB962C8B-B14F-4D97-AF65-F5344CB8AC3E}">
        <p14:creationId xmlns:p14="http://schemas.microsoft.com/office/powerpoint/2010/main" val="158668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5B4875B8-9C96-45EF-BF54-2EA3677063F8}" type="slidenum">
              <a:rPr lang="en-IN" smtClean="0"/>
              <a:pPr/>
              <a:t>10</a:t>
            </a:fld>
            <a:endParaRPr lang="en-IN"/>
          </a:p>
        </p:txBody>
      </p:sp>
      <p:sp>
        <p:nvSpPr>
          <p:cNvPr id="227" name="Title 4"/>
          <p:cNvSpPr>
            <a:spLocks noGrp="1"/>
          </p:cNvSpPr>
          <p:nvPr>
            <p:ph type="title"/>
          </p:nvPr>
        </p:nvSpPr>
        <p:spPr/>
        <p:txBody>
          <a:bodyPr anchor="ctr"/>
          <a:lstStyle/>
          <a:p>
            <a:pPr>
              <a:lnSpc>
                <a:spcPts val="2600"/>
              </a:lnSpc>
            </a:pPr>
            <a:r>
              <a:rPr lang="en-US" sz="2400" b="1" dirty="0">
                <a:latin typeface="Calibri" pitchFamily="34" charset="0"/>
              </a:rPr>
              <a:t>ABSLI Monthly Income Plan – Increasing Income Benefit</a:t>
            </a:r>
            <a:endParaRPr lang="en-IN" sz="2400" b="1" dirty="0">
              <a:latin typeface="Calibri" pitchFamily="34" charset="0"/>
              <a:ea typeface="+mn-ea"/>
              <a:cs typeface="+mn-cs"/>
            </a:endParaRPr>
          </a:p>
        </p:txBody>
      </p:sp>
      <p:grpSp>
        <p:nvGrpSpPr>
          <p:cNvPr id="2" name="Group 143"/>
          <p:cNvGrpSpPr/>
          <p:nvPr/>
        </p:nvGrpSpPr>
        <p:grpSpPr>
          <a:xfrm>
            <a:off x="452765" y="1059765"/>
            <a:ext cx="11272391" cy="476163"/>
            <a:chOff x="595450" y="2209308"/>
            <a:chExt cx="9188630" cy="476163"/>
          </a:xfrm>
        </p:grpSpPr>
        <p:sp>
          <p:nvSpPr>
            <p:cNvPr id="141" name="Rectangle 140"/>
            <p:cNvSpPr/>
            <p:nvPr/>
          </p:nvSpPr>
          <p:spPr>
            <a:xfrm>
              <a:off x="595450" y="2209308"/>
              <a:ext cx="9188630" cy="307777"/>
            </a:xfrm>
            <a:prstGeom prst="rect">
              <a:avLst/>
            </a:prstGeom>
            <a:solidFill>
              <a:srgbClr val="D68D8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99" name="TextBox 98"/>
            <p:cNvSpPr txBox="1"/>
            <p:nvPr/>
          </p:nvSpPr>
          <p:spPr>
            <a:xfrm>
              <a:off x="671316" y="2223806"/>
              <a:ext cx="9112753" cy="461665"/>
            </a:xfrm>
            <a:prstGeom prst="rect">
              <a:avLst/>
            </a:prstGeom>
            <a:noFill/>
          </p:spPr>
          <p:txBody>
            <a:bodyPr wrap="square" rtlCol="0" anchor="ctr">
              <a:spAutoFit/>
            </a:bodyPr>
            <a:lstStyle/>
            <a:p>
              <a:pPr algn="ctr"/>
              <a:r>
                <a:rPr lang="en-US" sz="1200" b="1" u="sng" dirty="0">
                  <a:latin typeface="Calibri" pitchFamily="34" charset="0"/>
                </a:rPr>
                <a:t>Increasing Income Benefit</a:t>
              </a:r>
              <a:r>
                <a:rPr lang="en-US" sz="1200" b="1" dirty="0">
                  <a:latin typeface="Calibri" pitchFamily="34" charset="0"/>
                </a:rPr>
                <a:t> : Age = 35 years  | PPT = 10 yrs | DP = 10 yrs | IBP = 10 yrs | PT= 30 yrs (10+10+10)</a:t>
              </a:r>
            </a:p>
            <a:p>
              <a:pPr algn="ctr"/>
              <a:endParaRPr lang="en-US" sz="1200" b="1" u="sng" dirty="0">
                <a:latin typeface="Calibri" pitchFamily="34" charset="0"/>
              </a:endParaRPr>
            </a:p>
          </p:txBody>
        </p:sp>
        <p:sp>
          <p:nvSpPr>
            <p:cNvPr id="142" name="Right Triangle 141"/>
            <p:cNvSpPr/>
            <p:nvPr/>
          </p:nvSpPr>
          <p:spPr>
            <a:xfrm flipV="1">
              <a:off x="9235430"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43" name="Right Triangle 142"/>
            <p:cNvSpPr/>
            <p:nvPr/>
          </p:nvSpPr>
          <p:spPr>
            <a:xfrm flipH="1" flipV="1">
              <a:off x="621576"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grpSp>
      <p:sp>
        <p:nvSpPr>
          <p:cNvPr id="230" name="TextBox 229"/>
          <p:cNvSpPr txBox="1"/>
          <p:nvPr/>
        </p:nvSpPr>
        <p:spPr>
          <a:xfrm>
            <a:off x="576416" y="4638037"/>
            <a:ext cx="253662" cy="253916"/>
          </a:xfrm>
          <a:prstGeom prst="rect">
            <a:avLst/>
          </a:prstGeom>
          <a:noFill/>
        </p:spPr>
        <p:txBody>
          <a:bodyPr wrap="none" rtlCol="0" anchor="ctr">
            <a:spAutoFit/>
          </a:bodyPr>
          <a:lstStyle/>
          <a:p>
            <a:r>
              <a:rPr lang="en-US" sz="1050" b="1" dirty="0">
                <a:latin typeface="Calibri" pitchFamily="34" charset="0"/>
              </a:rPr>
              <a:t>1</a:t>
            </a:r>
          </a:p>
        </p:txBody>
      </p:sp>
      <p:sp>
        <p:nvSpPr>
          <p:cNvPr id="231" name="TextBox 230"/>
          <p:cNvSpPr txBox="1"/>
          <p:nvPr/>
        </p:nvSpPr>
        <p:spPr>
          <a:xfrm>
            <a:off x="1129020" y="3873923"/>
            <a:ext cx="2184347" cy="276999"/>
          </a:xfrm>
          <a:prstGeom prst="rect">
            <a:avLst/>
          </a:prstGeom>
          <a:noFill/>
          <a:ln>
            <a:solidFill>
              <a:srgbClr val="CC1429"/>
            </a:solidFill>
          </a:ln>
        </p:spPr>
        <p:txBody>
          <a:bodyPr wrap="square" rtlCol="0">
            <a:spAutoFit/>
          </a:bodyPr>
          <a:lstStyle/>
          <a:p>
            <a:pPr algn="ctr"/>
            <a:r>
              <a:rPr lang="en-US" sz="1200" b="1" dirty="0">
                <a:latin typeface="Calibri" pitchFamily="34" charset="0"/>
                <a:cs typeface="Arial" pitchFamily="34" charset="0"/>
              </a:rPr>
              <a:t>Premium Payment Term (PT)</a:t>
            </a:r>
            <a:endParaRPr lang="en-US" sz="1200" b="1" baseline="30000" dirty="0">
              <a:latin typeface="Calibri" pitchFamily="34" charset="0"/>
              <a:cs typeface="Arial" pitchFamily="34" charset="0"/>
            </a:endParaRPr>
          </a:p>
        </p:txBody>
      </p:sp>
      <p:sp>
        <p:nvSpPr>
          <p:cNvPr id="232" name="TextBox 231"/>
          <p:cNvSpPr txBox="1"/>
          <p:nvPr/>
        </p:nvSpPr>
        <p:spPr>
          <a:xfrm>
            <a:off x="1628340" y="4641884"/>
            <a:ext cx="253662" cy="253916"/>
          </a:xfrm>
          <a:prstGeom prst="rect">
            <a:avLst/>
          </a:prstGeom>
          <a:noFill/>
        </p:spPr>
        <p:txBody>
          <a:bodyPr wrap="none" rtlCol="0" anchor="ctr">
            <a:spAutoFit/>
          </a:bodyPr>
          <a:lstStyle/>
          <a:p>
            <a:r>
              <a:rPr lang="en-US" sz="1050" b="1" dirty="0">
                <a:latin typeface="Calibri" pitchFamily="34" charset="0"/>
              </a:rPr>
              <a:t>4</a:t>
            </a:r>
          </a:p>
        </p:txBody>
      </p:sp>
      <p:sp>
        <p:nvSpPr>
          <p:cNvPr id="233" name="TextBox 232"/>
          <p:cNvSpPr txBox="1"/>
          <p:nvPr/>
        </p:nvSpPr>
        <p:spPr>
          <a:xfrm>
            <a:off x="2338083" y="4641884"/>
            <a:ext cx="253662" cy="253916"/>
          </a:xfrm>
          <a:prstGeom prst="rect">
            <a:avLst/>
          </a:prstGeom>
          <a:noFill/>
        </p:spPr>
        <p:txBody>
          <a:bodyPr wrap="none" rtlCol="0" anchor="ctr">
            <a:spAutoFit/>
          </a:bodyPr>
          <a:lstStyle/>
          <a:p>
            <a:r>
              <a:rPr lang="en-US" sz="1050" b="1" dirty="0">
                <a:latin typeface="Calibri" pitchFamily="34" charset="0"/>
              </a:rPr>
              <a:t>6</a:t>
            </a:r>
          </a:p>
        </p:txBody>
      </p:sp>
      <p:sp>
        <p:nvSpPr>
          <p:cNvPr id="234" name="TextBox 233"/>
          <p:cNvSpPr txBox="1"/>
          <p:nvPr/>
        </p:nvSpPr>
        <p:spPr>
          <a:xfrm>
            <a:off x="3059705" y="4641884"/>
            <a:ext cx="253662" cy="253916"/>
          </a:xfrm>
          <a:prstGeom prst="rect">
            <a:avLst/>
          </a:prstGeom>
          <a:noFill/>
        </p:spPr>
        <p:txBody>
          <a:bodyPr wrap="none" rtlCol="0" anchor="ctr">
            <a:spAutoFit/>
          </a:bodyPr>
          <a:lstStyle/>
          <a:p>
            <a:r>
              <a:rPr lang="en-US" sz="1050" b="1" dirty="0">
                <a:latin typeface="Calibri" pitchFamily="34" charset="0"/>
              </a:rPr>
              <a:t>8</a:t>
            </a:r>
          </a:p>
        </p:txBody>
      </p:sp>
      <p:sp>
        <p:nvSpPr>
          <p:cNvPr id="235" name="TextBox 234"/>
          <p:cNvSpPr txBox="1"/>
          <p:nvPr/>
        </p:nvSpPr>
        <p:spPr>
          <a:xfrm>
            <a:off x="3784955" y="4641884"/>
            <a:ext cx="322608" cy="253916"/>
          </a:xfrm>
          <a:prstGeom prst="rect">
            <a:avLst/>
          </a:prstGeom>
          <a:noFill/>
        </p:spPr>
        <p:txBody>
          <a:bodyPr wrap="none" rtlCol="0" anchor="ctr">
            <a:spAutoFit/>
          </a:bodyPr>
          <a:lstStyle/>
          <a:p>
            <a:r>
              <a:rPr lang="en-US" sz="1050" b="1" dirty="0">
                <a:latin typeface="Calibri" pitchFamily="34" charset="0"/>
              </a:rPr>
              <a:t>10</a:t>
            </a:r>
          </a:p>
        </p:txBody>
      </p:sp>
      <p:sp>
        <p:nvSpPr>
          <p:cNvPr id="236" name="TextBox 235"/>
          <p:cNvSpPr txBox="1"/>
          <p:nvPr/>
        </p:nvSpPr>
        <p:spPr>
          <a:xfrm>
            <a:off x="4546606" y="4641884"/>
            <a:ext cx="322608" cy="253916"/>
          </a:xfrm>
          <a:prstGeom prst="rect">
            <a:avLst/>
          </a:prstGeom>
          <a:noFill/>
        </p:spPr>
        <p:txBody>
          <a:bodyPr wrap="none" rtlCol="0" anchor="ctr">
            <a:spAutoFit/>
          </a:bodyPr>
          <a:lstStyle/>
          <a:p>
            <a:r>
              <a:rPr lang="en-US" sz="1050" b="1" dirty="0">
                <a:latin typeface="Calibri" pitchFamily="34" charset="0"/>
              </a:rPr>
              <a:t>12</a:t>
            </a:r>
          </a:p>
        </p:txBody>
      </p:sp>
      <p:sp>
        <p:nvSpPr>
          <p:cNvPr id="237" name="TextBox 236"/>
          <p:cNvSpPr txBox="1"/>
          <p:nvPr/>
        </p:nvSpPr>
        <p:spPr>
          <a:xfrm>
            <a:off x="5594106" y="4641884"/>
            <a:ext cx="322608" cy="253916"/>
          </a:xfrm>
          <a:prstGeom prst="rect">
            <a:avLst/>
          </a:prstGeom>
          <a:noFill/>
        </p:spPr>
        <p:txBody>
          <a:bodyPr wrap="none" rtlCol="0" anchor="ctr">
            <a:spAutoFit/>
          </a:bodyPr>
          <a:lstStyle/>
          <a:p>
            <a:r>
              <a:rPr lang="en-US" sz="1050" b="1" dirty="0">
                <a:latin typeface="Calibri" pitchFamily="34" charset="0"/>
              </a:rPr>
              <a:t>15</a:t>
            </a:r>
          </a:p>
        </p:txBody>
      </p:sp>
      <p:sp>
        <p:nvSpPr>
          <p:cNvPr id="238" name="TextBox 237"/>
          <p:cNvSpPr txBox="1"/>
          <p:nvPr/>
        </p:nvSpPr>
        <p:spPr>
          <a:xfrm>
            <a:off x="7411334" y="4641884"/>
            <a:ext cx="322608" cy="253916"/>
          </a:xfrm>
          <a:prstGeom prst="rect">
            <a:avLst/>
          </a:prstGeom>
          <a:noFill/>
        </p:spPr>
        <p:txBody>
          <a:bodyPr wrap="none" rtlCol="0" anchor="ctr">
            <a:spAutoFit/>
          </a:bodyPr>
          <a:lstStyle/>
          <a:p>
            <a:r>
              <a:rPr lang="en-US" sz="1050" b="1" dirty="0">
                <a:latin typeface="Calibri" pitchFamily="34" charset="0"/>
              </a:rPr>
              <a:t>21</a:t>
            </a:r>
          </a:p>
        </p:txBody>
      </p:sp>
      <p:sp>
        <p:nvSpPr>
          <p:cNvPr id="239" name="TextBox 238"/>
          <p:cNvSpPr txBox="1"/>
          <p:nvPr/>
        </p:nvSpPr>
        <p:spPr>
          <a:xfrm>
            <a:off x="1971333" y="4641884"/>
            <a:ext cx="253662" cy="253916"/>
          </a:xfrm>
          <a:prstGeom prst="rect">
            <a:avLst/>
          </a:prstGeom>
          <a:noFill/>
        </p:spPr>
        <p:txBody>
          <a:bodyPr wrap="none" rtlCol="0" anchor="ctr">
            <a:spAutoFit/>
          </a:bodyPr>
          <a:lstStyle/>
          <a:p>
            <a:r>
              <a:rPr lang="en-US" sz="1050" b="1" dirty="0">
                <a:latin typeface="Calibri" pitchFamily="34" charset="0"/>
              </a:rPr>
              <a:t>5</a:t>
            </a:r>
          </a:p>
        </p:txBody>
      </p:sp>
      <p:sp>
        <p:nvSpPr>
          <p:cNvPr id="240" name="TextBox 239"/>
          <p:cNvSpPr txBox="1"/>
          <p:nvPr/>
        </p:nvSpPr>
        <p:spPr>
          <a:xfrm>
            <a:off x="2657320" y="4641884"/>
            <a:ext cx="253662" cy="253916"/>
          </a:xfrm>
          <a:prstGeom prst="rect">
            <a:avLst/>
          </a:prstGeom>
          <a:noFill/>
        </p:spPr>
        <p:txBody>
          <a:bodyPr wrap="none" rtlCol="0" anchor="ctr">
            <a:spAutoFit/>
          </a:bodyPr>
          <a:lstStyle/>
          <a:p>
            <a:r>
              <a:rPr lang="en-US" sz="1050" b="1" dirty="0">
                <a:latin typeface="Calibri" pitchFamily="34" charset="0"/>
              </a:rPr>
              <a:t>7</a:t>
            </a:r>
          </a:p>
        </p:txBody>
      </p:sp>
      <p:sp>
        <p:nvSpPr>
          <p:cNvPr id="241" name="TextBox 240"/>
          <p:cNvSpPr txBox="1"/>
          <p:nvPr/>
        </p:nvSpPr>
        <p:spPr>
          <a:xfrm>
            <a:off x="3447244" y="4641884"/>
            <a:ext cx="253662" cy="253916"/>
          </a:xfrm>
          <a:prstGeom prst="rect">
            <a:avLst/>
          </a:prstGeom>
          <a:noFill/>
        </p:spPr>
        <p:txBody>
          <a:bodyPr wrap="none" rtlCol="0" anchor="ctr">
            <a:spAutoFit/>
          </a:bodyPr>
          <a:lstStyle/>
          <a:p>
            <a:r>
              <a:rPr lang="en-US" sz="1050" b="1" dirty="0">
                <a:latin typeface="Calibri" pitchFamily="34" charset="0"/>
              </a:rPr>
              <a:t>9</a:t>
            </a:r>
          </a:p>
        </p:txBody>
      </p:sp>
      <p:sp>
        <p:nvSpPr>
          <p:cNvPr id="242" name="TextBox 241"/>
          <p:cNvSpPr txBox="1"/>
          <p:nvPr/>
        </p:nvSpPr>
        <p:spPr>
          <a:xfrm>
            <a:off x="4175351" y="4641884"/>
            <a:ext cx="322608" cy="253916"/>
          </a:xfrm>
          <a:prstGeom prst="rect">
            <a:avLst/>
          </a:prstGeom>
          <a:noFill/>
        </p:spPr>
        <p:txBody>
          <a:bodyPr wrap="none" rtlCol="0" anchor="ctr">
            <a:spAutoFit/>
          </a:bodyPr>
          <a:lstStyle/>
          <a:p>
            <a:r>
              <a:rPr lang="en-US" sz="1050" b="1" dirty="0">
                <a:latin typeface="Calibri" pitchFamily="34" charset="0"/>
              </a:rPr>
              <a:t>11</a:t>
            </a:r>
          </a:p>
        </p:txBody>
      </p:sp>
      <p:sp>
        <p:nvSpPr>
          <p:cNvPr id="243" name="TextBox 242"/>
          <p:cNvSpPr txBox="1"/>
          <p:nvPr/>
        </p:nvSpPr>
        <p:spPr>
          <a:xfrm>
            <a:off x="4921010" y="4641884"/>
            <a:ext cx="322608" cy="253916"/>
          </a:xfrm>
          <a:prstGeom prst="rect">
            <a:avLst/>
          </a:prstGeom>
          <a:noFill/>
        </p:spPr>
        <p:txBody>
          <a:bodyPr wrap="none" rtlCol="0" anchor="ctr">
            <a:spAutoFit/>
          </a:bodyPr>
          <a:lstStyle/>
          <a:p>
            <a:r>
              <a:rPr lang="en-US" sz="1050" b="1" dirty="0">
                <a:latin typeface="Calibri" pitchFamily="34" charset="0"/>
              </a:rPr>
              <a:t>13</a:t>
            </a:r>
          </a:p>
        </p:txBody>
      </p:sp>
      <p:sp>
        <p:nvSpPr>
          <p:cNvPr id="244" name="TextBox 243"/>
          <p:cNvSpPr txBox="1"/>
          <p:nvPr/>
        </p:nvSpPr>
        <p:spPr>
          <a:xfrm>
            <a:off x="6502998" y="4646804"/>
            <a:ext cx="322608" cy="253916"/>
          </a:xfrm>
          <a:prstGeom prst="rect">
            <a:avLst/>
          </a:prstGeom>
          <a:noFill/>
        </p:spPr>
        <p:txBody>
          <a:bodyPr wrap="none" rtlCol="0" anchor="ctr">
            <a:spAutoFit/>
          </a:bodyPr>
          <a:lstStyle/>
          <a:p>
            <a:r>
              <a:rPr lang="en-US" sz="1050" b="1" dirty="0">
                <a:latin typeface="Calibri" pitchFamily="34" charset="0"/>
              </a:rPr>
              <a:t>18</a:t>
            </a:r>
          </a:p>
        </p:txBody>
      </p:sp>
      <p:sp>
        <p:nvSpPr>
          <p:cNvPr id="245" name="TextBox 244"/>
          <p:cNvSpPr txBox="1"/>
          <p:nvPr/>
        </p:nvSpPr>
        <p:spPr>
          <a:xfrm>
            <a:off x="7105815" y="4641884"/>
            <a:ext cx="322608" cy="253916"/>
          </a:xfrm>
          <a:prstGeom prst="rect">
            <a:avLst/>
          </a:prstGeom>
          <a:noFill/>
        </p:spPr>
        <p:txBody>
          <a:bodyPr wrap="none" rtlCol="0" anchor="ctr">
            <a:spAutoFit/>
          </a:bodyPr>
          <a:lstStyle/>
          <a:p>
            <a:r>
              <a:rPr lang="en-US" sz="1050" b="1" dirty="0">
                <a:latin typeface="Calibri" pitchFamily="34" charset="0"/>
              </a:rPr>
              <a:t>20</a:t>
            </a:r>
          </a:p>
        </p:txBody>
      </p:sp>
      <p:sp>
        <p:nvSpPr>
          <p:cNvPr id="246" name="TextBox 245"/>
          <p:cNvSpPr txBox="1"/>
          <p:nvPr/>
        </p:nvSpPr>
        <p:spPr>
          <a:xfrm>
            <a:off x="7693095" y="4641884"/>
            <a:ext cx="322608" cy="253916"/>
          </a:xfrm>
          <a:prstGeom prst="rect">
            <a:avLst/>
          </a:prstGeom>
          <a:noFill/>
        </p:spPr>
        <p:txBody>
          <a:bodyPr wrap="none" rtlCol="0" anchor="ctr">
            <a:spAutoFit/>
          </a:bodyPr>
          <a:lstStyle/>
          <a:p>
            <a:r>
              <a:rPr lang="en-US" sz="1050" b="1" dirty="0">
                <a:latin typeface="Calibri" pitchFamily="34" charset="0"/>
              </a:rPr>
              <a:t>22</a:t>
            </a:r>
          </a:p>
        </p:txBody>
      </p:sp>
      <p:sp>
        <p:nvSpPr>
          <p:cNvPr id="247" name="TextBox 246"/>
          <p:cNvSpPr txBox="1"/>
          <p:nvPr/>
        </p:nvSpPr>
        <p:spPr>
          <a:xfrm>
            <a:off x="875358" y="4641884"/>
            <a:ext cx="253662" cy="253916"/>
          </a:xfrm>
          <a:prstGeom prst="rect">
            <a:avLst/>
          </a:prstGeom>
          <a:noFill/>
        </p:spPr>
        <p:txBody>
          <a:bodyPr wrap="none" rtlCol="0" anchor="ctr">
            <a:spAutoFit/>
          </a:bodyPr>
          <a:lstStyle/>
          <a:p>
            <a:r>
              <a:rPr lang="en-US" sz="1050" b="1" dirty="0">
                <a:latin typeface="Calibri" pitchFamily="34" charset="0"/>
              </a:rPr>
              <a:t>2</a:t>
            </a:r>
          </a:p>
        </p:txBody>
      </p:sp>
      <p:sp>
        <p:nvSpPr>
          <p:cNvPr id="248" name="TextBox 247"/>
          <p:cNvSpPr txBox="1"/>
          <p:nvPr/>
        </p:nvSpPr>
        <p:spPr>
          <a:xfrm>
            <a:off x="1225708" y="4641884"/>
            <a:ext cx="253662" cy="253916"/>
          </a:xfrm>
          <a:prstGeom prst="rect">
            <a:avLst/>
          </a:prstGeom>
          <a:noFill/>
        </p:spPr>
        <p:txBody>
          <a:bodyPr wrap="none" rtlCol="0" anchor="ctr">
            <a:spAutoFit/>
          </a:bodyPr>
          <a:lstStyle/>
          <a:p>
            <a:r>
              <a:rPr lang="en-US" sz="1050" b="1" dirty="0">
                <a:latin typeface="Calibri" pitchFamily="34" charset="0"/>
              </a:rPr>
              <a:t>3</a:t>
            </a:r>
          </a:p>
        </p:txBody>
      </p:sp>
      <p:sp>
        <p:nvSpPr>
          <p:cNvPr id="249" name="TextBox 248"/>
          <p:cNvSpPr txBox="1"/>
          <p:nvPr/>
        </p:nvSpPr>
        <p:spPr>
          <a:xfrm>
            <a:off x="5246435" y="4640891"/>
            <a:ext cx="322608" cy="253916"/>
          </a:xfrm>
          <a:prstGeom prst="rect">
            <a:avLst/>
          </a:prstGeom>
          <a:noFill/>
        </p:spPr>
        <p:txBody>
          <a:bodyPr wrap="none" rtlCol="0" anchor="ctr">
            <a:spAutoFit/>
          </a:bodyPr>
          <a:lstStyle/>
          <a:p>
            <a:r>
              <a:rPr lang="en-US" sz="1050" b="1" dirty="0">
                <a:latin typeface="Calibri" pitchFamily="34" charset="0"/>
              </a:rPr>
              <a:t>14</a:t>
            </a:r>
          </a:p>
        </p:txBody>
      </p:sp>
      <p:sp>
        <p:nvSpPr>
          <p:cNvPr id="250" name="TextBox 249"/>
          <p:cNvSpPr txBox="1"/>
          <p:nvPr/>
        </p:nvSpPr>
        <p:spPr>
          <a:xfrm>
            <a:off x="8668723" y="4779200"/>
            <a:ext cx="184779" cy="253916"/>
          </a:xfrm>
          <a:prstGeom prst="rect">
            <a:avLst/>
          </a:prstGeom>
          <a:noFill/>
        </p:spPr>
        <p:txBody>
          <a:bodyPr wrap="none" rtlCol="0" anchor="ctr">
            <a:spAutoFit/>
          </a:bodyPr>
          <a:lstStyle/>
          <a:p>
            <a:endParaRPr lang="en-US" sz="1050" b="1" dirty="0">
              <a:latin typeface="Calibri" pitchFamily="34" charset="0"/>
            </a:endParaRPr>
          </a:p>
        </p:txBody>
      </p:sp>
      <p:sp>
        <p:nvSpPr>
          <p:cNvPr id="251" name="TextBox 250"/>
          <p:cNvSpPr txBox="1"/>
          <p:nvPr/>
        </p:nvSpPr>
        <p:spPr>
          <a:xfrm>
            <a:off x="7501074" y="3623810"/>
            <a:ext cx="1006102" cy="646331"/>
          </a:xfrm>
          <a:prstGeom prst="rect">
            <a:avLst/>
          </a:prstGeom>
          <a:noFill/>
          <a:ln>
            <a:solidFill>
              <a:srgbClr val="008000"/>
            </a:solidFill>
          </a:ln>
        </p:spPr>
        <p:txBody>
          <a:bodyPr wrap="square" rtlCol="0">
            <a:spAutoFit/>
          </a:bodyPr>
          <a:lstStyle/>
          <a:p>
            <a:pPr algn="ctr"/>
            <a:r>
              <a:rPr lang="en-US" sz="1200" b="1" dirty="0">
                <a:latin typeface="Calibri" pitchFamily="34" charset="0"/>
                <a:cs typeface="Arial" pitchFamily="34" charset="0"/>
              </a:rPr>
              <a:t>Income </a:t>
            </a:r>
          </a:p>
          <a:p>
            <a:pPr algn="ctr"/>
            <a:r>
              <a:rPr lang="en-US" sz="1200" b="1" dirty="0">
                <a:latin typeface="Calibri" pitchFamily="34" charset="0"/>
                <a:cs typeface="Arial" pitchFamily="34" charset="0"/>
              </a:rPr>
              <a:t>Benefit Period (IBP)</a:t>
            </a:r>
            <a:endParaRPr lang="en-US" sz="1200" b="1" baseline="30000" dirty="0">
              <a:latin typeface="Calibri" pitchFamily="34" charset="0"/>
              <a:cs typeface="Arial" pitchFamily="34" charset="0"/>
            </a:endParaRPr>
          </a:p>
        </p:txBody>
      </p:sp>
      <p:sp>
        <p:nvSpPr>
          <p:cNvPr id="252" name="TextBox 251"/>
          <p:cNvSpPr txBox="1"/>
          <p:nvPr/>
        </p:nvSpPr>
        <p:spPr>
          <a:xfrm>
            <a:off x="10413579" y="4281332"/>
            <a:ext cx="1713485" cy="415498"/>
          </a:xfrm>
          <a:prstGeom prst="rect">
            <a:avLst/>
          </a:prstGeom>
          <a:noFill/>
        </p:spPr>
        <p:txBody>
          <a:bodyPr wrap="square" rtlCol="0" anchor="ctr">
            <a:spAutoFit/>
          </a:bodyPr>
          <a:lstStyle/>
          <a:p>
            <a:r>
              <a:rPr lang="en-US" sz="1050" b="1" dirty="0">
                <a:solidFill>
                  <a:schemeClr val="tx1">
                    <a:lumMod val="75000"/>
                    <a:lumOff val="25000"/>
                  </a:schemeClr>
                </a:solidFill>
                <a:latin typeface="Calibri" pitchFamily="34" charset="0"/>
              </a:rPr>
              <a:t>End of </a:t>
            </a:r>
          </a:p>
          <a:p>
            <a:r>
              <a:rPr lang="en-US" sz="1050" b="1" dirty="0">
                <a:solidFill>
                  <a:schemeClr val="tx1">
                    <a:lumMod val="75000"/>
                    <a:lumOff val="25000"/>
                  </a:schemeClr>
                </a:solidFill>
                <a:latin typeface="Calibri" pitchFamily="34" charset="0"/>
              </a:rPr>
              <a:t>Policy Term (PT)</a:t>
            </a:r>
          </a:p>
        </p:txBody>
      </p:sp>
      <p:sp>
        <p:nvSpPr>
          <p:cNvPr id="253" name="TextBox 252"/>
          <p:cNvSpPr txBox="1"/>
          <p:nvPr/>
        </p:nvSpPr>
        <p:spPr>
          <a:xfrm>
            <a:off x="9695327" y="2897396"/>
            <a:ext cx="1280493" cy="646331"/>
          </a:xfrm>
          <a:prstGeom prst="rect">
            <a:avLst/>
          </a:prstGeom>
          <a:noFill/>
          <a:ln>
            <a:solidFill>
              <a:srgbClr val="F7A600"/>
            </a:solidFill>
          </a:ln>
        </p:spPr>
        <p:txBody>
          <a:bodyPr wrap="square" rtlCol="0" anchor="ctr">
            <a:spAutoFit/>
          </a:bodyPr>
          <a:lstStyle/>
          <a:p>
            <a:pPr algn="ctr"/>
            <a:r>
              <a:rPr lang="en-US" sz="1200" b="1" dirty="0"/>
              <a:t>Accrued Bonus </a:t>
            </a:r>
          </a:p>
          <a:p>
            <a:pPr algn="ctr"/>
            <a:r>
              <a:rPr lang="en-US" sz="1200" b="1" dirty="0"/>
              <a:t>+ </a:t>
            </a:r>
          </a:p>
          <a:p>
            <a:pPr algn="ctr"/>
            <a:r>
              <a:rPr lang="en-US" sz="1200" b="1" dirty="0"/>
              <a:t>Terminal Bonus</a:t>
            </a:r>
          </a:p>
        </p:txBody>
      </p:sp>
      <p:sp>
        <p:nvSpPr>
          <p:cNvPr id="255" name="Rectangle 254"/>
          <p:cNvSpPr/>
          <p:nvPr/>
        </p:nvSpPr>
        <p:spPr>
          <a:xfrm>
            <a:off x="512116" y="4494471"/>
            <a:ext cx="3658553" cy="91440"/>
          </a:xfrm>
          <a:prstGeom prst="rect">
            <a:avLst/>
          </a:prstGeom>
          <a:solidFill>
            <a:srgbClr val="C9142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 name="Group 117"/>
          <p:cNvGrpSpPr/>
          <p:nvPr/>
        </p:nvGrpSpPr>
        <p:grpSpPr>
          <a:xfrm>
            <a:off x="617793" y="4217482"/>
            <a:ext cx="3297547" cy="120948"/>
            <a:chOff x="1711519" y="3870829"/>
            <a:chExt cx="3296688" cy="120948"/>
          </a:xfrm>
        </p:grpSpPr>
        <p:sp>
          <p:nvSpPr>
            <p:cNvPr id="280" name="Oval 279"/>
            <p:cNvSpPr/>
            <p:nvPr/>
          </p:nvSpPr>
          <p:spPr>
            <a:xfrm>
              <a:off x="1711519" y="387082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2040895"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2385019"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2793043"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3107671"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3451795" y="388558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3825403" y="389049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4213771" y="389541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4557895" y="390033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4916767" y="389050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1" name="Rectangle 260"/>
          <p:cNvSpPr/>
          <p:nvPr/>
        </p:nvSpPr>
        <p:spPr>
          <a:xfrm>
            <a:off x="520825" y="4385611"/>
            <a:ext cx="9960410" cy="91440"/>
          </a:xfrm>
          <a:prstGeom prst="rect">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Rectangle 261"/>
          <p:cNvSpPr/>
          <p:nvPr/>
        </p:nvSpPr>
        <p:spPr>
          <a:xfrm>
            <a:off x="4191804" y="4490115"/>
            <a:ext cx="3155502" cy="9144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TextBox 262"/>
          <p:cNvSpPr txBox="1"/>
          <p:nvPr/>
        </p:nvSpPr>
        <p:spPr>
          <a:xfrm>
            <a:off x="4921010" y="3940484"/>
            <a:ext cx="1737813" cy="276999"/>
          </a:xfrm>
          <a:prstGeom prst="rect">
            <a:avLst/>
          </a:prstGeom>
          <a:noFill/>
          <a:ln>
            <a:solidFill>
              <a:schemeClr val="tx2"/>
            </a:solidFill>
          </a:ln>
        </p:spPr>
        <p:txBody>
          <a:bodyPr wrap="square" rtlCol="0" anchor="ctr">
            <a:spAutoFit/>
          </a:bodyPr>
          <a:lstStyle/>
          <a:p>
            <a:pPr algn="ctr"/>
            <a:r>
              <a:rPr lang="en-US" sz="1200" b="1" dirty="0">
                <a:latin typeface="Calibri" pitchFamily="34" charset="0"/>
              </a:rPr>
              <a:t>Deferment Period (DP)</a:t>
            </a:r>
          </a:p>
        </p:txBody>
      </p:sp>
      <p:sp>
        <p:nvSpPr>
          <p:cNvPr id="265" name="TextBox 264"/>
          <p:cNvSpPr txBox="1"/>
          <p:nvPr/>
        </p:nvSpPr>
        <p:spPr>
          <a:xfrm>
            <a:off x="8910208" y="4629662"/>
            <a:ext cx="322608" cy="253916"/>
          </a:xfrm>
          <a:prstGeom prst="rect">
            <a:avLst/>
          </a:prstGeom>
          <a:noFill/>
        </p:spPr>
        <p:txBody>
          <a:bodyPr wrap="none" rtlCol="0" anchor="ctr">
            <a:spAutoFit/>
          </a:bodyPr>
          <a:lstStyle/>
          <a:p>
            <a:r>
              <a:rPr lang="en-US" sz="1050" b="1" dirty="0">
                <a:latin typeface="Calibri" pitchFamily="34" charset="0"/>
              </a:rPr>
              <a:t>26</a:t>
            </a:r>
          </a:p>
        </p:txBody>
      </p:sp>
      <p:sp>
        <p:nvSpPr>
          <p:cNvPr id="314" name="TextBox 313"/>
          <p:cNvSpPr txBox="1"/>
          <p:nvPr/>
        </p:nvSpPr>
        <p:spPr>
          <a:xfrm>
            <a:off x="8615703" y="4628726"/>
            <a:ext cx="322608" cy="253916"/>
          </a:xfrm>
          <a:prstGeom prst="rect">
            <a:avLst/>
          </a:prstGeom>
          <a:noFill/>
        </p:spPr>
        <p:txBody>
          <a:bodyPr wrap="none" rtlCol="0" anchor="ctr">
            <a:spAutoFit/>
          </a:bodyPr>
          <a:lstStyle/>
          <a:p>
            <a:r>
              <a:rPr lang="en-US" sz="1050" b="1" dirty="0">
                <a:latin typeface="Calibri" pitchFamily="34" charset="0"/>
              </a:rPr>
              <a:t>25</a:t>
            </a:r>
          </a:p>
        </p:txBody>
      </p:sp>
      <p:sp>
        <p:nvSpPr>
          <p:cNvPr id="318" name="TextBox 317"/>
          <p:cNvSpPr txBox="1"/>
          <p:nvPr/>
        </p:nvSpPr>
        <p:spPr>
          <a:xfrm>
            <a:off x="9641551" y="2493472"/>
            <a:ext cx="1612101" cy="276999"/>
          </a:xfrm>
          <a:prstGeom prst="rect">
            <a:avLst/>
          </a:prstGeom>
          <a:noFill/>
        </p:spPr>
        <p:txBody>
          <a:bodyPr wrap="square" rtlCol="0">
            <a:spAutoFit/>
          </a:bodyPr>
          <a:lstStyle/>
          <a:p>
            <a:r>
              <a:rPr lang="en-US" sz="1200" b="1" dirty="0"/>
              <a:t>Rs. 22,43,398 @ 8%*</a:t>
            </a:r>
          </a:p>
        </p:txBody>
      </p:sp>
      <p:sp>
        <p:nvSpPr>
          <p:cNvPr id="138" name="TextBox 137"/>
          <p:cNvSpPr txBox="1"/>
          <p:nvPr/>
        </p:nvSpPr>
        <p:spPr>
          <a:xfrm>
            <a:off x="1634098" y="3619594"/>
            <a:ext cx="1242806" cy="276999"/>
          </a:xfrm>
          <a:prstGeom prst="rect">
            <a:avLst/>
          </a:prstGeom>
          <a:noFill/>
        </p:spPr>
        <p:txBody>
          <a:bodyPr wrap="square" rtlCol="0">
            <a:spAutoFit/>
          </a:bodyPr>
          <a:lstStyle/>
          <a:p>
            <a:r>
              <a:rPr lang="en-US" sz="1200" b="1" dirty="0"/>
              <a:t>Rs. 96,292  p.a.</a:t>
            </a:r>
          </a:p>
        </p:txBody>
      </p:sp>
      <p:sp>
        <p:nvSpPr>
          <p:cNvPr id="137" name="TextBox 136"/>
          <p:cNvSpPr txBox="1"/>
          <p:nvPr/>
        </p:nvSpPr>
        <p:spPr>
          <a:xfrm>
            <a:off x="5894064" y="4646804"/>
            <a:ext cx="322608" cy="253916"/>
          </a:xfrm>
          <a:prstGeom prst="rect">
            <a:avLst/>
          </a:prstGeom>
          <a:noFill/>
        </p:spPr>
        <p:txBody>
          <a:bodyPr wrap="none" rtlCol="0" anchor="ctr">
            <a:spAutoFit/>
          </a:bodyPr>
          <a:lstStyle/>
          <a:p>
            <a:r>
              <a:rPr lang="en-US" sz="1050" b="1" dirty="0">
                <a:latin typeface="Calibri" pitchFamily="34" charset="0"/>
              </a:rPr>
              <a:t>16</a:t>
            </a:r>
          </a:p>
        </p:txBody>
      </p:sp>
      <p:sp>
        <p:nvSpPr>
          <p:cNvPr id="145" name="TextBox 144"/>
          <p:cNvSpPr txBox="1"/>
          <p:nvPr/>
        </p:nvSpPr>
        <p:spPr>
          <a:xfrm>
            <a:off x="6200180" y="4646804"/>
            <a:ext cx="322608" cy="253916"/>
          </a:xfrm>
          <a:prstGeom prst="rect">
            <a:avLst/>
          </a:prstGeom>
          <a:noFill/>
        </p:spPr>
        <p:txBody>
          <a:bodyPr wrap="none" rtlCol="0" anchor="ctr">
            <a:spAutoFit/>
          </a:bodyPr>
          <a:lstStyle/>
          <a:p>
            <a:r>
              <a:rPr lang="en-US" sz="1050" b="1" dirty="0">
                <a:latin typeface="Calibri" pitchFamily="34" charset="0"/>
              </a:rPr>
              <a:t>17</a:t>
            </a:r>
          </a:p>
        </p:txBody>
      </p:sp>
      <p:sp>
        <p:nvSpPr>
          <p:cNvPr id="147" name="TextBox 146"/>
          <p:cNvSpPr txBox="1"/>
          <p:nvPr/>
        </p:nvSpPr>
        <p:spPr>
          <a:xfrm>
            <a:off x="6813979" y="4652242"/>
            <a:ext cx="322608" cy="253916"/>
          </a:xfrm>
          <a:prstGeom prst="rect">
            <a:avLst/>
          </a:prstGeom>
          <a:noFill/>
        </p:spPr>
        <p:txBody>
          <a:bodyPr wrap="none" rtlCol="0" anchor="ctr">
            <a:spAutoFit/>
          </a:bodyPr>
          <a:lstStyle/>
          <a:p>
            <a:r>
              <a:rPr lang="en-US" sz="1050" b="1" dirty="0">
                <a:latin typeface="Calibri" pitchFamily="34" charset="0"/>
              </a:rPr>
              <a:t>19</a:t>
            </a:r>
          </a:p>
        </p:txBody>
      </p:sp>
      <p:sp>
        <p:nvSpPr>
          <p:cNvPr id="148" name="Rectangle 147"/>
          <p:cNvSpPr/>
          <p:nvPr/>
        </p:nvSpPr>
        <p:spPr>
          <a:xfrm>
            <a:off x="7351323" y="4489081"/>
            <a:ext cx="3128063" cy="91440"/>
          </a:xfrm>
          <a:prstGeom prst="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81" name="TextBox 180"/>
          <p:cNvSpPr txBox="1"/>
          <p:nvPr/>
        </p:nvSpPr>
        <p:spPr>
          <a:xfrm>
            <a:off x="8032912" y="4639836"/>
            <a:ext cx="322608" cy="253916"/>
          </a:xfrm>
          <a:prstGeom prst="rect">
            <a:avLst/>
          </a:prstGeom>
          <a:noFill/>
        </p:spPr>
        <p:txBody>
          <a:bodyPr wrap="none" rtlCol="0" anchor="ctr">
            <a:spAutoFit/>
          </a:bodyPr>
          <a:lstStyle/>
          <a:p>
            <a:r>
              <a:rPr lang="en-US" sz="1050" b="1" dirty="0">
                <a:latin typeface="Calibri" pitchFamily="34" charset="0"/>
              </a:rPr>
              <a:t>23</a:t>
            </a:r>
          </a:p>
        </p:txBody>
      </p:sp>
      <p:sp>
        <p:nvSpPr>
          <p:cNvPr id="182" name="TextBox 181"/>
          <p:cNvSpPr txBox="1"/>
          <p:nvPr/>
        </p:nvSpPr>
        <p:spPr>
          <a:xfrm>
            <a:off x="8328709" y="4636341"/>
            <a:ext cx="322608" cy="253916"/>
          </a:xfrm>
          <a:prstGeom prst="rect">
            <a:avLst/>
          </a:prstGeom>
          <a:noFill/>
        </p:spPr>
        <p:txBody>
          <a:bodyPr wrap="none" rtlCol="0" anchor="ctr">
            <a:spAutoFit/>
          </a:bodyPr>
          <a:lstStyle/>
          <a:p>
            <a:r>
              <a:rPr lang="en-US" sz="1050" b="1" dirty="0">
                <a:latin typeface="Calibri" pitchFamily="34" charset="0"/>
              </a:rPr>
              <a:t>24</a:t>
            </a:r>
          </a:p>
        </p:txBody>
      </p:sp>
      <p:sp>
        <p:nvSpPr>
          <p:cNvPr id="130" name="TextBox 129"/>
          <p:cNvSpPr txBox="1"/>
          <p:nvPr/>
        </p:nvSpPr>
        <p:spPr>
          <a:xfrm>
            <a:off x="10139399" y="4619612"/>
            <a:ext cx="322608" cy="253916"/>
          </a:xfrm>
          <a:prstGeom prst="rect">
            <a:avLst/>
          </a:prstGeom>
          <a:noFill/>
        </p:spPr>
        <p:txBody>
          <a:bodyPr wrap="none" rtlCol="0" anchor="ctr">
            <a:spAutoFit/>
          </a:bodyPr>
          <a:lstStyle/>
          <a:p>
            <a:r>
              <a:rPr lang="en-US" sz="1050" b="1" dirty="0">
                <a:latin typeface="Calibri" pitchFamily="34" charset="0"/>
              </a:rPr>
              <a:t>30</a:t>
            </a:r>
          </a:p>
        </p:txBody>
      </p:sp>
      <p:sp>
        <p:nvSpPr>
          <p:cNvPr id="131" name="TextBox 130"/>
          <p:cNvSpPr txBox="1"/>
          <p:nvPr/>
        </p:nvSpPr>
        <p:spPr>
          <a:xfrm>
            <a:off x="9785582" y="4629463"/>
            <a:ext cx="322608" cy="253916"/>
          </a:xfrm>
          <a:prstGeom prst="rect">
            <a:avLst/>
          </a:prstGeom>
          <a:noFill/>
        </p:spPr>
        <p:txBody>
          <a:bodyPr wrap="none" rtlCol="0" anchor="ctr">
            <a:spAutoFit/>
          </a:bodyPr>
          <a:lstStyle/>
          <a:p>
            <a:r>
              <a:rPr lang="en-US" sz="1050" b="1" dirty="0">
                <a:latin typeface="Calibri" pitchFamily="34" charset="0"/>
              </a:rPr>
              <a:t>29</a:t>
            </a:r>
          </a:p>
        </p:txBody>
      </p:sp>
      <p:sp>
        <p:nvSpPr>
          <p:cNvPr id="132" name="TextBox 131"/>
          <p:cNvSpPr txBox="1"/>
          <p:nvPr/>
        </p:nvSpPr>
        <p:spPr>
          <a:xfrm>
            <a:off x="9192810" y="4629786"/>
            <a:ext cx="322608" cy="253916"/>
          </a:xfrm>
          <a:prstGeom prst="rect">
            <a:avLst/>
          </a:prstGeom>
          <a:noFill/>
        </p:spPr>
        <p:txBody>
          <a:bodyPr wrap="none" rtlCol="0" anchor="ctr">
            <a:spAutoFit/>
          </a:bodyPr>
          <a:lstStyle/>
          <a:p>
            <a:r>
              <a:rPr lang="en-US" sz="1050" b="1" dirty="0">
                <a:latin typeface="Calibri" pitchFamily="34" charset="0"/>
              </a:rPr>
              <a:t>27</a:t>
            </a:r>
          </a:p>
        </p:txBody>
      </p:sp>
      <p:sp>
        <p:nvSpPr>
          <p:cNvPr id="133" name="TextBox 132"/>
          <p:cNvSpPr txBox="1"/>
          <p:nvPr/>
        </p:nvSpPr>
        <p:spPr>
          <a:xfrm>
            <a:off x="9479415" y="4633271"/>
            <a:ext cx="322608" cy="253916"/>
          </a:xfrm>
          <a:prstGeom prst="rect">
            <a:avLst/>
          </a:prstGeom>
          <a:noFill/>
        </p:spPr>
        <p:txBody>
          <a:bodyPr wrap="none" rtlCol="0" anchor="ctr">
            <a:spAutoFit/>
          </a:bodyPr>
          <a:lstStyle/>
          <a:p>
            <a:r>
              <a:rPr lang="en-US" sz="1050" b="1" dirty="0">
                <a:latin typeface="Calibri" pitchFamily="34" charset="0"/>
              </a:rPr>
              <a:t>28</a:t>
            </a:r>
          </a:p>
        </p:txBody>
      </p:sp>
      <p:sp>
        <p:nvSpPr>
          <p:cNvPr id="134" name="Rectangle 133"/>
          <p:cNvSpPr/>
          <p:nvPr/>
        </p:nvSpPr>
        <p:spPr>
          <a:xfrm>
            <a:off x="10216304" y="3543860"/>
            <a:ext cx="238539" cy="822960"/>
          </a:xfrm>
          <a:prstGeom prst="rect">
            <a:avLst/>
          </a:prstGeom>
          <a:solidFill>
            <a:srgbClr val="F7A600"/>
          </a:solidFill>
          <a:ln>
            <a:solidFill>
              <a:srgbClr val="F7A600"/>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200" b="1" dirty="0">
                <a:solidFill>
                  <a:schemeClr val="tx1"/>
                </a:solidFill>
              </a:rPr>
              <a:t>END OF IBP</a:t>
            </a:r>
          </a:p>
        </p:txBody>
      </p:sp>
      <p:grpSp>
        <p:nvGrpSpPr>
          <p:cNvPr id="6" name="Group 90"/>
          <p:cNvGrpSpPr/>
          <p:nvPr/>
        </p:nvGrpSpPr>
        <p:grpSpPr>
          <a:xfrm>
            <a:off x="7498981" y="4855853"/>
            <a:ext cx="2984442" cy="274320"/>
            <a:chOff x="7487198" y="4295555"/>
            <a:chExt cx="2983665" cy="274320"/>
          </a:xfrm>
        </p:grpSpPr>
        <p:sp>
          <p:nvSpPr>
            <p:cNvPr id="81" name="Oval 80"/>
            <p:cNvSpPr/>
            <p:nvPr/>
          </p:nvSpPr>
          <p:spPr>
            <a:xfrm>
              <a:off x="10196543" y="4295555"/>
              <a:ext cx="274320" cy="274320"/>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2" name="Oval 81"/>
            <p:cNvSpPr/>
            <p:nvPr/>
          </p:nvSpPr>
          <p:spPr>
            <a:xfrm>
              <a:off x="7803929" y="4376746"/>
              <a:ext cx="118872" cy="118872"/>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3" name="Oval 82"/>
            <p:cNvSpPr/>
            <p:nvPr/>
          </p:nvSpPr>
          <p:spPr>
            <a:xfrm>
              <a:off x="8101826" y="4373314"/>
              <a:ext cx="137160" cy="137160"/>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4" name="Oval 83"/>
            <p:cNvSpPr/>
            <p:nvPr/>
          </p:nvSpPr>
          <p:spPr>
            <a:xfrm>
              <a:off x="8394792" y="4365171"/>
              <a:ext cx="155448" cy="155448"/>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5" name="Oval 84"/>
            <p:cNvSpPr/>
            <p:nvPr/>
          </p:nvSpPr>
          <p:spPr>
            <a:xfrm>
              <a:off x="8679553" y="4358516"/>
              <a:ext cx="173736" cy="173736"/>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6" name="Oval 85"/>
            <p:cNvSpPr/>
            <p:nvPr/>
          </p:nvSpPr>
          <p:spPr>
            <a:xfrm>
              <a:off x="8956097" y="4351849"/>
              <a:ext cx="192024" cy="192024"/>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7" name="Oval 86"/>
            <p:cNvSpPr/>
            <p:nvPr/>
          </p:nvSpPr>
          <p:spPr>
            <a:xfrm>
              <a:off x="9231362" y="4343706"/>
              <a:ext cx="210312" cy="210312"/>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8" name="Oval 87"/>
            <p:cNvSpPr/>
            <p:nvPr/>
          </p:nvSpPr>
          <p:spPr>
            <a:xfrm>
              <a:off x="9533487" y="4325418"/>
              <a:ext cx="228600" cy="228600"/>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89" name="Oval 88"/>
            <p:cNvSpPr/>
            <p:nvPr/>
          </p:nvSpPr>
          <p:spPr>
            <a:xfrm>
              <a:off x="9850098" y="4318705"/>
              <a:ext cx="246888" cy="246888"/>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90" name="Oval 89"/>
            <p:cNvSpPr/>
            <p:nvPr/>
          </p:nvSpPr>
          <p:spPr>
            <a:xfrm>
              <a:off x="7487198" y="4380533"/>
              <a:ext cx="91440" cy="91440"/>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grpSp>
      <p:sp>
        <p:nvSpPr>
          <p:cNvPr id="92" name="TextBox 91"/>
          <p:cNvSpPr txBox="1"/>
          <p:nvPr/>
        </p:nvSpPr>
        <p:spPr>
          <a:xfrm>
            <a:off x="6835149" y="5146039"/>
            <a:ext cx="1149505" cy="276999"/>
          </a:xfrm>
          <a:prstGeom prst="rect">
            <a:avLst/>
          </a:prstGeom>
          <a:noFill/>
        </p:spPr>
        <p:txBody>
          <a:bodyPr wrap="square" rtlCol="0">
            <a:spAutoFit/>
          </a:bodyPr>
          <a:lstStyle/>
          <a:p>
            <a:r>
              <a:rPr lang="en-US" sz="1200" b="1" dirty="0"/>
              <a:t>Rs. 120,000</a:t>
            </a:r>
          </a:p>
        </p:txBody>
      </p:sp>
      <p:sp>
        <p:nvSpPr>
          <p:cNvPr id="93" name="TextBox 92"/>
          <p:cNvSpPr txBox="1"/>
          <p:nvPr/>
        </p:nvSpPr>
        <p:spPr>
          <a:xfrm>
            <a:off x="10180016" y="5144242"/>
            <a:ext cx="1149505" cy="276999"/>
          </a:xfrm>
          <a:prstGeom prst="rect">
            <a:avLst/>
          </a:prstGeom>
          <a:noFill/>
        </p:spPr>
        <p:txBody>
          <a:bodyPr wrap="square" rtlCol="0">
            <a:spAutoFit/>
          </a:bodyPr>
          <a:lstStyle/>
          <a:p>
            <a:r>
              <a:rPr lang="en-US" sz="1200" b="1" dirty="0"/>
              <a:t>Rs. 174,000</a:t>
            </a:r>
          </a:p>
        </p:txBody>
      </p:sp>
      <p:cxnSp>
        <p:nvCxnSpPr>
          <p:cNvPr id="94" name="Straight Arrow Connector 93"/>
          <p:cNvCxnSpPr/>
          <p:nvPr/>
        </p:nvCxnSpPr>
        <p:spPr>
          <a:xfrm>
            <a:off x="7746056" y="5309453"/>
            <a:ext cx="2405498" cy="0"/>
          </a:xfrm>
          <a:prstGeom prst="straightConnector1">
            <a:avLst/>
          </a:prstGeom>
          <a:ln>
            <a:solidFill>
              <a:srgbClr val="12641A"/>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45044" y="1617548"/>
            <a:ext cx="11296336" cy="523220"/>
          </a:xfrm>
          <a:prstGeom prst="rect">
            <a:avLst/>
          </a:prstGeom>
          <a:noFill/>
        </p:spPr>
        <p:txBody>
          <a:bodyPr wrap="square" rtlCol="0">
            <a:spAutoFit/>
          </a:bodyPr>
          <a:lstStyle/>
          <a:p>
            <a:r>
              <a:rPr lang="en-IN" sz="1400" b="1" dirty="0"/>
              <a:t>In case </a:t>
            </a:r>
            <a:r>
              <a:rPr lang="en-IN" sz="1400" b="1" dirty="0" err="1"/>
              <a:t>Mr.</a:t>
            </a:r>
            <a:r>
              <a:rPr lang="en-IN" sz="1400" b="1" dirty="0"/>
              <a:t> X chooses </a:t>
            </a:r>
            <a:r>
              <a:rPr lang="en-IN" sz="1400" b="1" u="sng" dirty="0"/>
              <a:t>Increasing Income Benefit </a:t>
            </a:r>
            <a:r>
              <a:rPr lang="en-IN" sz="1400" b="1" dirty="0"/>
              <a:t>with other conditions remaining the same, the following diagram highlights the scenario in case he survives till Maturity. </a:t>
            </a:r>
            <a:r>
              <a:rPr lang="en-US" sz="1400" b="1" dirty="0"/>
              <a:t>Sum Assured 10,00,000 </a:t>
            </a:r>
            <a:endParaRPr lang="en-IN" sz="1400" b="1" dirty="0"/>
          </a:p>
        </p:txBody>
      </p:sp>
      <p:sp>
        <p:nvSpPr>
          <p:cNvPr id="79" name="TextBox 78">
            <a:extLst>
              <a:ext uri="{FF2B5EF4-FFF2-40B4-BE49-F238E27FC236}">
                <a16:creationId xmlns:a16="http://schemas.microsoft.com/office/drawing/2014/main" id="{B75906A3-481F-4B35-A526-7B5FD99FF490}"/>
              </a:ext>
            </a:extLst>
          </p:cNvPr>
          <p:cNvSpPr txBox="1"/>
          <p:nvPr/>
        </p:nvSpPr>
        <p:spPr>
          <a:xfrm>
            <a:off x="10397677" y="2707339"/>
            <a:ext cx="1612101" cy="230832"/>
          </a:xfrm>
          <a:prstGeom prst="rect">
            <a:avLst/>
          </a:prstGeom>
          <a:noFill/>
        </p:spPr>
        <p:txBody>
          <a:bodyPr wrap="square" rtlCol="0">
            <a:spAutoFit/>
          </a:bodyPr>
          <a:lstStyle/>
          <a:p>
            <a:r>
              <a:rPr lang="en-US" sz="900" b="1" dirty="0"/>
              <a:t>NIL @ 4%*</a:t>
            </a:r>
          </a:p>
        </p:txBody>
      </p:sp>
      <p:sp>
        <p:nvSpPr>
          <p:cNvPr id="96" name="Rectangle 95">
            <a:extLst>
              <a:ext uri="{FF2B5EF4-FFF2-40B4-BE49-F238E27FC236}">
                <a16:creationId xmlns:a16="http://schemas.microsoft.com/office/drawing/2014/main" id="{501DD22F-90A8-4F19-BD48-3A5399892A5E}"/>
              </a:ext>
            </a:extLst>
          </p:cNvPr>
          <p:cNvSpPr/>
          <p:nvPr/>
        </p:nvSpPr>
        <p:spPr>
          <a:xfrm>
            <a:off x="441539" y="5655235"/>
            <a:ext cx="11389901" cy="461665"/>
          </a:xfrm>
          <a:prstGeom prst="rect">
            <a:avLst/>
          </a:prstGeom>
        </p:spPr>
        <p:txBody>
          <a:bodyPr wrap="square">
            <a:spAutoFit/>
          </a:bodyPr>
          <a:lstStyle/>
          <a:p>
            <a:r>
              <a:rPr lang="en-US" sz="1200" dirty="0"/>
              <a:t>*The above values are illustrative and not guaranteed and they are not upper or lower limits of what on get back, as the values of policy depends on numbers of factors including future investment performance. Premium calculated is exclusive of taxes</a:t>
            </a:r>
            <a:endParaRPr lang="en-IN"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5B4875B8-9C96-45EF-BF54-2EA3677063F8}" type="slidenum">
              <a:rPr lang="en-IN" smtClean="0"/>
              <a:pPr/>
              <a:t>11</a:t>
            </a:fld>
            <a:endParaRPr lang="en-IN"/>
          </a:p>
        </p:txBody>
      </p:sp>
      <p:sp>
        <p:nvSpPr>
          <p:cNvPr id="227" name="Title 4"/>
          <p:cNvSpPr>
            <a:spLocks noGrp="1"/>
          </p:cNvSpPr>
          <p:nvPr>
            <p:ph type="title"/>
          </p:nvPr>
        </p:nvSpPr>
        <p:spPr/>
        <p:txBody>
          <a:bodyPr anchor="ctr"/>
          <a:lstStyle/>
          <a:p>
            <a:pPr>
              <a:lnSpc>
                <a:spcPts val="2600"/>
              </a:lnSpc>
            </a:pPr>
            <a:r>
              <a:rPr lang="en-US" sz="2400" b="1" dirty="0">
                <a:latin typeface="Calibri" pitchFamily="34" charset="0"/>
                <a:ea typeface="+mn-ea"/>
                <a:cs typeface="+mn-cs"/>
              </a:rPr>
              <a:t>ABSLI Monthly Income Plan – Death during Income Benefit Period</a:t>
            </a:r>
            <a:endParaRPr lang="en-IN" sz="2400" b="1" dirty="0">
              <a:latin typeface="Calibri" pitchFamily="34" charset="0"/>
              <a:ea typeface="+mn-ea"/>
              <a:cs typeface="+mn-cs"/>
            </a:endParaRPr>
          </a:p>
        </p:txBody>
      </p:sp>
      <p:grpSp>
        <p:nvGrpSpPr>
          <p:cNvPr id="2" name="Group 143"/>
          <p:cNvGrpSpPr/>
          <p:nvPr/>
        </p:nvGrpSpPr>
        <p:grpSpPr>
          <a:xfrm>
            <a:off x="452765" y="1059765"/>
            <a:ext cx="11272391" cy="476163"/>
            <a:chOff x="595450" y="2209308"/>
            <a:chExt cx="9188630" cy="476163"/>
          </a:xfrm>
        </p:grpSpPr>
        <p:sp>
          <p:nvSpPr>
            <p:cNvPr id="141" name="Rectangle 140"/>
            <p:cNvSpPr/>
            <p:nvPr/>
          </p:nvSpPr>
          <p:spPr>
            <a:xfrm>
              <a:off x="595450" y="2209308"/>
              <a:ext cx="9188630" cy="307777"/>
            </a:xfrm>
            <a:prstGeom prst="rect">
              <a:avLst/>
            </a:prstGeom>
            <a:solidFill>
              <a:srgbClr val="D68D8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99" name="TextBox 98"/>
            <p:cNvSpPr txBox="1"/>
            <p:nvPr/>
          </p:nvSpPr>
          <p:spPr>
            <a:xfrm>
              <a:off x="671316" y="2223806"/>
              <a:ext cx="9112753" cy="461665"/>
            </a:xfrm>
            <a:prstGeom prst="rect">
              <a:avLst/>
            </a:prstGeom>
            <a:noFill/>
          </p:spPr>
          <p:txBody>
            <a:bodyPr wrap="square" rtlCol="0" anchor="ctr">
              <a:spAutoFit/>
            </a:bodyPr>
            <a:lstStyle/>
            <a:p>
              <a:pPr algn="ctr"/>
              <a:r>
                <a:rPr lang="en-US" sz="1200" b="1" u="sng" dirty="0">
                  <a:latin typeface="Calibri" pitchFamily="34" charset="0"/>
                </a:rPr>
                <a:t>Level Income Benefit</a:t>
              </a:r>
              <a:r>
                <a:rPr lang="en-US" sz="1200" b="1" dirty="0">
                  <a:latin typeface="Calibri" pitchFamily="34" charset="0"/>
                </a:rPr>
                <a:t> : Age = 35 years  | PPT = 10 yrs | DP = 10 yrs | IBP = 10 yrs | PT= 30 yrs (10+10+10)</a:t>
              </a:r>
            </a:p>
            <a:p>
              <a:pPr algn="ctr"/>
              <a:endParaRPr lang="en-US" sz="1200" b="1" u="sng" dirty="0">
                <a:latin typeface="Calibri" pitchFamily="34" charset="0"/>
              </a:endParaRPr>
            </a:p>
          </p:txBody>
        </p:sp>
        <p:sp>
          <p:nvSpPr>
            <p:cNvPr id="142" name="Right Triangle 141"/>
            <p:cNvSpPr/>
            <p:nvPr/>
          </p:nvSpPr>
          <p:spPr>
            <a:xfrm flipV="1">
              <a:off x="9235430"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43" name="Right Triangle 142"/>
            <p:cNvSpPr/>
            <p:nvPr/>
          </p:nvSpPr>
          <p:spPr>
            <a:xfrm flipH="1" flipV="1">
              <a:off x="621576"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grpSp>
      <p:sp>
        <p:nvSpPr>
          <p:cNvPr id="252" name="TextBox 251"/>
          <p:cNvSpPr txBox="1"/>
          <p:nvPr/>
        </p:nvSpPr>
        <p:spPr>
          <a:xfrm>
            <a:off x="10195343" y="3857634"/>
            <a:ext cx="1713485" cy="415498"/>
          </a:xfrm>
          <a:prstGeom prst="rect">
            <a:avLst/>
          </a:prstGeom>
          <a:noFill/>
        </p:spPr>
        <p:txBody>
          <a:bodyPr wrap="square" rtlCol="0" anchor="ctr">
            <a:spAutoFit/>
          </a:bodyPr>
          <a:lstStyle/>
          <a:p>
            <a:r>
              <a:rPr lang="en-US" sz="1050" b="1" dirty="0">
                <a:solidFill>
                  <a:schemeClr val="tx1">
                    <a:lumMod val="75000"/>
                    <a:lumOff val="25000"/>
                  </a:schemeClr>
                </a:solidFill>
                <a:latin typeface="Calibri" pitchFamily="34" charset="0"/>
              </a:rPr>
              <a:t>End of </a:t>
            </a:r>
          </a:p>
          <a:p>
            <a:r>
              <a:rPr lang="en-US" sz="1050" b="1" dirty="0">
                <a:solidFill>
                  <a:schemeClr val="tx1">
                    <a:lumMod val="75000"/>
                    <a:lumOff val="25000"/>
                  </a:schemeClr>
                </a:solidFill>
                <a:latin typeface="Calibri" pitchFamily="34" charset="0"/>
              </a:rPr>
              <a:t>Policy Term (PT)</a:t>
            </a:r>
          </a:p>
        </p:txBody>
      </p:sp>
      <p:grpSp>
        <p:nvGrpSpPr>
          <p:cNvPr id="5" name="Group 134"/>
          <p:cNvGrpSpPr/>
          <p:nvPr/>
        </p:nvGrpSpPr>
        <p:grpSpPr>
          <a:xfrm>
            <a:off x="516355" y="1668238"/>
            <a:ext cx="10535729" cy="2955248"/>
            <a:chOff x="502152" y="1320795"/>
            <a:chExt cx="10532985" cy="2955248"/>
          </a:xfrm>
        </p:grpSpPr>
        <p:sp>
          <p:nvSpPr>
            <p:cNvPr id="230" name="TextBox 229"/>
            <p:cNvSpPr txBox="1"/>
            <p:nvPr/>
          </p:nvSpPr>
          <p:spPr>
            <a:xfrm>
              <a:off x="566436" y="3880964"/>
              <a:ext cx="253596" cy="253916"/>
            </a:xfrm>
            <a:prstGeom prst="rect">
              <a:avLst/>
            </a:prstGeom>
            <a:noFill/>
          </p:spPr>
          <p:txBody>
            <a:bodyPr wrap="none" rtlCol="0" anchor="ctr">
              <a:spAutoFit/>
            </a:bodyPr>
            <a:lstStyle/>
            <a:p>
              <a:r>
                <a:rPr lang="en-US" sz="1050" b="1" dirty="0">
                  <a:latin typeface="Calibri" pitchFamily="34" charset="0"/>
                </a:rPr>
                <a:t>1</a:t>
              </a:r>
            </a:p>
          </p:txBody>
        </p:sp>
        <p:sp>
          <p:nvSpPr>
            <p:cNvPr id="231" name="TextBox 230"/>
            <p:cNvSpPr txBox="1"/>
            <p:nvPr/>
          </p:nvSpPr>
          <p:spPr>
            <a:xfrm>
              <a:off x="1118897" y="3116849"/>
              <a:ext cx="2183778" cy="276999"/>
            </a:xfrm>
            <a:prstGeom prst="rect">
              <a:avLst/>
            </a:prstGeom>
            <a:noFill/>
            <a:ln>
              <a:solidFill>
                <a:srgbClr val="CC1429"/>
              </a:solidFill>
            </a:ln>
          </p:spPr>
          <p:txBody>
            <a:bodyPr wrap="square" rtlCol="0">
              <a:spAutoFit/>
            </a:bodyPr>
            <a:lstStyle/>
            <a:p>
              <a:pPr algn="ctr"/>
              <a:r>
                <a:rPr lang="en-US" sz="1200" b="1" dirty="0">
                  <a:latin typeface="Calibri" pitchFamily="34" charset="0"/>
                  <a:cs typeface="Arial" pitchFamily="34" charset="0"/>
                </a:rPr>
                <a:t>Premium Payment Term (PT)</a:t>
              </a:r>
              <a:endParaRPr lang="en-US" sz="1200" b="1" baseline="30000" dirty="0">
                <a:latin typeface="Calibri" pitchFamily="34" charset="0"/>
                <a:cs typeface="Arial" pitchFamily="34" charset="0"/>
              </a:endParaRPr>
            </a:p>
          </p:txBody>
        </p:sp>
        <p:sp>
          <p:nvSpPr>
            <p:cNvPr id="232" name="TextBox 231"/>
            <p:cNvSpPr txBox="1"/>
            <p:nvPr/>
          </p:nvSpPr>
          <p:spPr>
            <a:xfrm>
              <a:off x="1618086" y="3884811"/>
              <a:ext cx="253596" cy="253916"/>
            </a:xfrm>
            <a:prstGeom prst="rect">
              <a:avLst/>
            </a:prstGeom>
            <a:noFill/>
          </p:spPr>
          <p:txBody>
            <a:bodyPr wrap="none" rtlCol="0" anchor="ctr">
              <a:spAutoFit/>
            </a:bodyPr>
            <a:lstStyle/>
            <a:p>
              <a:r>
                <a:rPr lang="en-US" sz="1050" b="1" dirty="0">
                  <a:latin typeface="Calibri" pitchFamily="34" charset="0"/>
                </a:rPr>
                <a:t>4</a:t>
              </a:r>
            </a:p>
          </p:txBody>
        </p:sp>
        <p:sp>
          <p:nvSpPr>
            <p:cNvPr id="233" name="TextBox 232"/>
            <p:cNvSpPr txBox="1"/>
            <p:nvPr/>
          </p:nvSpPr>
          <p:spPr>
            <a:xfrm>
              <a:off x="2327645" y="3884811"/>
              <a:ext cx="253596" cy="253916"/>
            </a:xfrm>
            <a:prstGeom prst="rect">
              <a:avLst/>
            </a:prstGeom>
            <a:noFill/>
          </p:spPr>
          <p:txBody>
            <a:bodyPr wrap="none" rtlCol="0" anchor="ctr">
              <a:spAutoFit/>
            </a:bodyPr>
            <a:lstStyle/>
            <a:p>
              <a:r>
                <a:rPr lang="en-US" sz="1050" b="1" dirty="0">
                  <a:latin typeface="Calibri" pitchFamily="34" charset="0"/>
                </a:rPr>
                <a:t>6</a:t>
              </a:r>
            </a:p>
          </p:txBody>
        </p:sp>
        <p:sp>
          <p:nvSpPr>
            <p:cNvPr id="234" name="TextBox 233"/>
            <p:cNvSpPr txBox="1"/>
            <p:nvPr/>
          </p:nvSpPr>
          <p:spPr>
            <a:xfrm>
              <a:off x="3049079" y="3884811"/>
              <a:ext cx="253596" cy="253916"/>
            </a:xfrm>
            <a:prstGeom prst="rect">
              <a:avLst/>
            </a:prstGeom>
            <a:noFill/>
          </p:spPr>
          <p:txBody>
            <a:bodyPr wrap="none" rtlCol="0" anchor="ctr">
              <a:spAutoFit/>
            </a:bodyPr>
            <a:lstStyle/>
            <a:p>
              <a:r>
                <a:rPr lang="en-US" sz="1050" b="1" dirty="0">
                  <a:latin typeface="Calibri" pitchFamily="34" charset="0"/>
                </a:rPr>
                <a:t>8</a:t>
              </a:r>
            </a:p>
          </p:txBody>
        </p:sp>
        <p:sp>
          <p:nvSpPr>
            <p:cNvPr id="235" name="TextBox 234"/>
            <p:cNvSpPr txBox="1"/>
            <p:nvPr/>
          </p:nvSpPr>
          <p:spPr>
            <a:xfrm>
              <a:off x="3774140" y="3884811"/>
              <a:ext cx="322524" cy="253916"/>
            </a:xfrm>
            <a:prstGeom prst="rect">
              <a:avLst/>
            </a:prstGeom>
            <a:noFill/>
          </p:spPr>
          <p:txBody>
            <a:bodyPr wrap="none" rtlCol="0" anchor="ctr">
              <a:spAutoFit/>
            </a:bodyPr>
            <a:lstStyle/>
            <a:p>
              <a:r>
                <a:rPr lang="en-US" sz="1050" b="1" dirty="0">
                  <a:latin typeface="Calibri" pitchFamily="34" charset="0"/>
                </a:rPr>
                <a:t>10</a:t>
              </a:r>
            </a:p>
          </p:txBody>
        </p:sp>
        <p:sp>
          <p:nvSpPr>
            <p:cNvPr id="236" name="TextBox 235"/>
            <p:cNvSpPr txBox="1"/>
            <p:nvPr/>
          </p:nvSpPr>
          <p:spPr>
            <a:xfrm>
              <a:off x="4535593" y="3884811"/>
              <a:ext cx="322524" cy="253916"/>
            </a:xfrm>
            <a:prstGeom prst="rect">
              <a:avLst/>
            </a:prstGeom>
            <a:noFill/>
          </p:spPr>
          <p:txBody>
            <a:bodyPr wrap="none" rtlCol="0" anchor="ctr">
              <a:spAutoFit/>
            </a:bodyPr>
            <a:lstStyle/>
            <a:p>
              <a:r>
                <a:rPr lang="en-US" sz="1050" b="1" dirty="0">
                  <a:latin typeface="Calibri" pitchFamily="34" charset="0"/>
                </a:rPr>
                <a:t>12</a:t>
              </a:r>
            </a:p>
          </p:txBody>
        </p:sp>
        <p:sp>
          <p:nvSpPr>
            <p:cNvPr id="237" name="TextBox 236"/>
            <p:cNvSpPr txBox="1"/>
            <p:nvPr/>
          </p:nvSpPr>
          <p:spPr>
            <a:xfrm>
              <a:off x="5582820" y="3884811"/>
              <a:ext cx="322524" cy="253916"/>
            </a:xfrm>
            <a:prstGeom prst="rect">
              <a:avLst/>
            </a:prstGeom>
            <a:noFill/>
          </p:spPr>
          <p:txBody>
            <a:bodyPr wrap="none" rtlCol="0" anchor="ctr">
              <a:spAutoFit/>
            </a:bodyPr>
            <a:lstStyle/>
            <a:p>
              <a:r>
                <a:rPr lang="en-US" sz="1050" b="1" dirty="0">
                  <a:latin typeface="Calibri" pitchFamily="34" charset="0"/>
                </a:rPr>
                <a:t>15</a:t>
              </a:r>
            </a:p>
          </p:txBody>
        </p:sp>
        <p:sp>
          <p:nvSpPr>
            <p:cNvPr id="238" name="TextBox 237"/>
            <p:cNvSpPr txBox="1"/>
            <p:nvPr/>
          </p:nvSpPr>
          <p:spPr>
            <a:xfrm>
              <a:off x="7399575" y="3884811"/>
              <a:ext cx="322524" cy="253916"/>
            </a:xfrm>
            <a:prstGeom prst="rect">
              <a:avLst/>
            </a:prstGeom>
            <a:noFill/>
          </p:spPr>
          <p:txBody>
            <a:bodyPr wrap="none" rtlCol="0" anchor="ctr">
              <a:spAutoFit/>
            </a:bodyPr>
            <a:lstStyle/>
            <a:p>
              <a:r>
                <a:rPr lang="en-US" sz="1050" b="1" dirty="0">
                  <a:latin typeface="Calibri" pitchFamily="34" charset="0"/>
                </a:rPr>
                <a:t>21</a:t>
              </a:r>
            </a:p>
          </p:txBody>
        </p:sp>
        <p:sp>
          <p:nvSpPr>
            <p:cNvPr id="239" name="TextBox 238"/>
            <p:cNvSpPr txBox="1"/>
            <p:nvPr/>
          </p:nvSpPr>
          <p:spPr>
            <a:xfrm>
              <a:off x="1960990" y="3884811"/>
              <a:ext cx="253596" cy="253916"/>
            </a:xfrm>
            <a:prstGeom prst="rect">
              <a:avLst/>
            </a:prstGeom>
            <a:noFill/>
          </p:spPr>
          <p:txBody>
            <a:bodyPr wrap="none" rtlCol="0" anchor="ctr">
              <a:spAutoFit/>
            </a:bodyPr>
            <a:lstStyle/>
            <a:p>
              <a:r>
                <a:rPr lang="en-US" sz="1050" b="1" dirty="0">
                  <a:latin typeface="Calibri" pitchFamily="34" charset="0"/>
                </a:rPr>
                <a:t>5</a:t>
              </a:r>
            </a:p>
          </p:txBody>
        </p:sp>
        <p:sp>
          <p:nvSpPr>
            <p:cNvPr id="240" name="TextBox 239"/>
            <p:cNvSpPr txBox="1"/>
            <p:nvPr/>
          </p:nvSpPr>
          <p:spPr>
            <a:xfrm>
              <a:off x="2646799" y="3884811"/>
              <a:ext cx="253596" cy="253916"/>
            </a:xfrm>
            <a:prstGeom prst="rect">
              <a:avLst/>
            </a:prstGeom>
            <a:noFill/>
          </p:spPr>
          <p:txBody>
            <a:bodyPr wrap="none" rtlCol="0" anchor="ctr">
              <a:spAutoFit/>
            </a:bodyPr>
            <a:lstStyle/>
            <a:p>
              <a:r>
                <a:rPr lang="en-US" sz="1050" b="1" dirty="0">
                  <a:latin typeface="Calibri" pitchFamily="34" charset="0"/>
                </a:rPr>
                <a:t>7</a:t>
              </a:r>
            </a:p>
          </p:txBody>
        </p:sp>
        <p:sp>
          <p:nvSpPr>
            <p:cNvPr id="241" name="TextBox 240"/>
            <p:cNvSpPr txBox="1"/>
            <p:nvPr/>
          </p:nvSpPr>
          <p:spPr>
            <a:xfrm>
              <a:off x="3436517" y="3884811"/>
              <a:ext cx="253596" cy="253916"/>
            </a:xfrm>
            <a:prstGeom prst="rect">
              <a:avLst/>
            </a:prstGeom>
            <a:noFill/>
          </p:spPr>
          <p:txBody>
            <a:bodyPr wrap="none" rtlCol="0" anchor="ctr">
              <a:spAutoFit/>
            </a:bodyPr>
            <a:lstStyle/>
            <a:p>
              <a:r>
                <a:rPr lang="en-US" sz="1050" b="1" dirty="0">
                  <a:latin typeface="Calibri" pitchFamily="34" charset="0"/>
                </a:rPr>
                <a:t>9</a:t>
              </a:r>
            </a:p>
          </p:txBody>
        </p:sp>
        <p:sp>
          <p:nvSpPr>
            <p:cNvPr id="242" name="TextBox 241"/>
            <p:cNvSpPr txBox="1"/>
            <p:nvPr/>
          </p:nvSpPr>
          <p:spPr>
            <a:xfrm>
              <a:off x="4164434" y="3884811"/>
              <a:ext cx="322524" cy="253916"/>
            </a:xfrm>
            <a:prstGeom prst="rect">
              <a:avLst/>
            </a:prstGeom>
            <a:noFill/>
          </p:spPr>
          <p:txBody>
            <a:bodyPr wrap="none" rtlCol="0" anchor="ctr">
              <a:spAutoFit/>
            </a:bodyPr>
            <a:lstStyle/>
            <a:p>
              <a:r>
                <a:rPr lang="en-US" sz="1050" b="1" dirty="0">
                  <a:latin typeface="Calibri" pitchFamily="34" charset="0"/>
                </a:rPr>
                <a:t>11</a:t>
              </a:r>
            </a:p>
          </p:txBody>
        </p:sp>
        <p:sp>
          <p:nvSpPr>
            <p:cNvPr id="243" name="TextBox 242"/>
            <p:cNvSpPr txBox="1"/>
            <p:nvPr/>
          </p:nvSpPr>
          <p:spPr>
            <a:xfrm>
              <a:off x="4909899" y="3884811"/>
              <a:ext cx="322524" cy="253916"/>
            </a:xfrm>
            <a:prstGeom prst="rect">
              <a:avLst/>
            </a:prstGeom>
            <a:noFill/>
          </p:spPr>
          <p:txBody>
            <a:bodyPr wrap="none" rtlCol="0" anchor="ctr">
              <a:spAutoFit/>
            </a:bodyPr>
            <a:lstStyle/>
            <a:p>
              <a:r>
                <a:rPr lang="en-US" sz="1050" b="1" dirty="0">
                  <a:latin typeface="Calibri" pitchFamily="34" charset="0"/>
                </a:rPr>
                <a:t>13</a:t>
              </a:r>
            </a:p>
          </p:txBody>
        </p:sp>
        <p:sp>
          <p:nvSpPr>
            <p:cNvPr id="244" name="TextBox 243"/>
            <p:cNvSpPr txBox="1"/>
            <p:nvPr/>
          </p:nvSpPr>
          <p:spPr>
            <a:xfrm>
              <a:off x="6491475" y="3889731"/>
              <a:ext cx="322524" cy="253916"/>
            </a:xfrm>
            <a:prstGeom prst="rect">
              <a:avLst/>
            </a:prstGeom>
            <a:noFill/>
          </p:spPr>
          <p:txBody>
            <a:bodyPr wrap="none" rtlCol="0" anchor="ctr">
              <a:spAutoFit/>
            </a:bodyPr>
            <a:lstStyle/>
            <a:p>
              <a:r>
                <a:rPr lang="en-US" sz="1050" b="1" dirty="0">
                  <a:latin typeface="Calibri" pitchFamily="34" charset="0"/>
                </a:rPr>
                <a:t>18</a:t>
              </a:r>
            </a:p>
          </p:txBody>
        </p:sp>
        <p:sp>
          <p:nvSpPr>
            <p:cNvPr id="245" name="TextBox 244"/>
            <p:cNvSpPr txBox="1"/>
            <p:nvPr/>
          </p:nvSpPr>
          <p:spPr>
            <a:xfrm>
              <a:off x="7094135" y="3884811"/>
              <a:ext cx="322524" cy="253916"/>
            </a:xfrm>
            <a:prstGeom prst="rect">
              <a:avLst/>
            </a:prstGeom>
            <a:noFill/>
          </p:spPr>
          <p:txBody>
            <a:bodyPr wrap="none" rtlCol="0" anchor="ctr">
              <a:spAutoFit/>
            </a:bodyPr>
            <a:lstStyle/>
            <a:p>
              <a:r>
                <a:rPr lang="en-US" sz="1050" b="1" dirty="0">
                  <a:latin typeface="Calibri" pitchFamily="34" charset="0"/>
                </a:rPr>
                <a:t>20</a:t>
              </a:r>
            </a:p>
          </p:txBody>
        </p:sp>
        <p:sp>
          <p:nvSpPr>
            <p:cNvPr id="246" name="TextBox 245"/>
            <p:cNvSpPr txBox="1"/>
            <p:nvPr/>
          </p:nvSpPr>
          <p:spPr>
            <a:xfrm>
              <a:off x="7681262" y="3884811"/>
              <a:ext cx="322524" cy="253916"/>
            </a:xfrm>
            <a:prstGeom prst="rect">
              <a:avLst/>
            </a:prstGeom>
            <a:noFill/>
          </p:spPr>
          <p:txBody>
            <a:bodyPr wrap="none" rtlCol="0" anchor="ctr">
              <a:spAutoFit/>
            </a:bodyPr>
            <a:lstStyle/>
            <a:p>
              <a:r>
                <a:rPr lang="en-US" sz="1050" b="1" dirty="0">
                  <a:latin typeface="Calibri" pitchFamily="34" charset="0"/>
                </a:rPr>
                <a:t>22</a:t>
              </a:r>
            </a:p>
          </p:txBody>
        </p:sp>
        <p:sp>
          <p:nvSpPr>
            <p:cNvPr id="247" name="TextBox 246"/>
            <p:cNvSpPr txBox="1"/>
            <p:nvPr/>
          </p:nvSpPr>
          <p:spPr>
            <a:xfrm>
              <a:off x="865301" y="3884811"/>
              <a:ext cx="253596" cy="253916"/>
            </a:xfrm>
            <a:prstGeom prst="rect">
              <a:avLst/>
            </a:prstGeom>
            <a:noFill/>
          </p:spPr>
          <p:txBody>
            <a:bodyPr wrap="none" rtlCol="0" anchor="ctr">
              <a:spAutoFit/>
            </a:bodyPr>
            <a:lstStyle/>
            <a:p>
              <a:r>
                <a:rPr lang="en-US" sz="1050" b="1" dirty="0">
                  <a:latin typeface="Calibri" pitchFamily="34" charset="0"/>
                </a:rPr>
                <a:t>2</a:t>
              </a:r>
            </a:p>
          </p:txBody>
        </p:sp>
        <p:sp>
          <p:nvSpPr>
            <p:cNvPr id="248" name="TextBox 247"/>
            <p:cNvSpPr txBox="1"/>
            <p:nvPr/>
          </p:nvSpPr>
          <p:spPr>
            <a:xfrm>
              <a:off x="1215559" y="3884811"/>
              <a:ext cx="253596" cy="253916"/>
            </a:xfrm>
            <a:prstGeom prst="rect">
              <a:avLst/>
            </a:prstGeom>
            <a:noFill/>
          </p:spPr>
          <p:txBody>
            <a:bodyPr wrap="none" rtlCol="0" anchor="ctr">
              <a:spAutoFit/>
            </a:bodyPr>
            <a:lstStyle/>
            <a:p>
              <a:r>
                <a:rPr lang="en-US" sz="1050" b="1" dirty="0">
                  <a:latin typeface="Calibri" pitchFamily="34" charset="0"/>
                </a:rPr>
                <a:t>3</a:t>
              </a:r>
            </a:p>
          </p:txBody>
        </p:sp>
        <p:sp>
          <p:nvSpPr>
            <p:cNvPr id="249" name="TextBox 248"/>
            <p:cNvSpPr txBox="1"/>
            <p:nvPr/>
          </p:nvSpPr>
          <p:spPr>
            <a:xfrm>
              <a:off x="5235239" y="3883818"/>
              <a:ext cx="322524" cy="253916"/>
            </a:xfrm>
            <a:prstGeom prst="rect">
              <a:avLst/>
            </a:prstGeom>
            <a:noFill/>
          </p:spPr>
          <p:txBody>
            <a:bodyPr wrap="none" rtlCol="0" anchor="ctr">
              <a:spAutoFit/>
            </a:bodyPr>
            <a:lstStyle/>
            <a:p>
              <a:r>
                <a:rPr lang="en-US" sz="1050" b="1" dirty="0">
                  <a:latin typeface="Calibri" pitchFamily="34" charset="0"/>
                </a:rPr>
                <a:t>14</a:t>
              </a:r>
            </a:p>
          </p:txBody>
        </p:sp>
        <p:sp>
          <p:nvSpPr>
            <p:cNvPr id="250" name="TextBox 249"/>
            <p:cNvSpPr txBox="1"/>
            <p:nvPr/>
          </p:nvSpPr>
          <p:spPr>
            <a:xfrm>
              <a:off x="8656636" y="4022127"/>
              <a:ext cx="184731" cy="253916"/>
            </a:xfrm>
            <a:prstGeom prst="rect">
              <a:avLst/>
            </a:prstGeom>
            <a:noFill/>
          </p:spPr>
          <p:txBody>
            <a:bodyPr wrap="none" rtlCol="0" anchor="ctr">
              <a:spAutoFit/>
            </a:bodyPr>
            <a:lstStyle/>
            <a:p>
              <a:endParaRPr lang="en-US" sz="1050" b="1" dirty="0">
                <a:latin typeface="Calibri" pitchFamily="34" charset="0"/>
              </a:endParaRPr>
            </a:p>
          </p:txBody>
        </p:sp>
        <p:sp>
          <p:nvSpPr>
            <p:cNvPr id="251" name="TextBox 250"/>
            <p:cNvSpPr txBox="1"/>
            <p:nvPr/>
          </p:nvSpPr>
          <p:spPr>
            <a:xfrm>
              <a:off x="7489291" y="2866736"/>
              <a:ext cx="1005840" cy="646331"/>
            </a:xfrm>
            <a:prstGeom prst="rect">
              <a:avLst/>
            </a:prstGeom>
            <a:noFill/>
            <a:ln>
              <a:solidFill>
                <a:srgbClr val="008000"/>
              </a:solidFill>
            </a:ln>
          </p:spPr>
          <p:txBody>
            <a:bodyPr wrap="square" rtlCol="0">
              <a:spAutoFit/>
            </a:bodyPr>
            <a:lstStyle/>
            <a:p>
              <a:pPr algn="ctr"/>
              <a:r>
                <a:rPr lang="en-US" sz="1200" b="1" dirty="0">
                  <a:latin typeface="Calibri" pitchFamily="34" charset="0"/>
                  <a:cs typeface="Arial" pitchFamily="34" charset="0"/>
                </a:rPr>
                <a:t>Income </a:t>
              </a:r>
            </a:p>
            <a:p>
              <a:pPr algn="ctr"/>
              <a:r>
                <a:rPr lang="en-US" sz="1200" b="1" dirty="0">
                  <a:latin typeface="Calibri" pitchFamily="34" charset="0"/>
                  <a:cs typeface="Arial" pitchFamily="34" charset="0"/>
                </a:rPr>
                <a:t>Benefit Period (IBP)</a:t>
              </a:r>
              <a:endParaRPr lang="en-US" sz="1200" b="1" baseline="30000" dirty="0">
                <a:latin typeface="Calibri" pitchFamily="34" charset="0"/>
                <a:cs typeface="Arial" pitchFamily="34" charset="0"/>
              </a:endParaRPr>
            </a:p>
          </p:txBody>
        </p:sp>
        <p:sp>
          <p:nvSpPr>
            <p:cNvPr id="253" name="TextBox 252"/>
            <p:cNvSpPr txBox="1"/>
            <p:nvPr/>
          </p:nvSpPr>
          <p:spPr>
            <a:xfrm>
              <a:off x="9417827" y="2058559"/>
              <a:ext cx="1280160" cy="646331"/>
            </a:xfrm>
            <a:prstGeom prst="rect">
              <a:avLst/>
            </a:prstGeom>
            <a:noFill/>
            <a:ln>
              <a:solidFill>
                <a:srgbClr val="F7A600"/>
              </a:solidFill>
            </a:ln>
          </p:spPr>
          <p:txBody>
            <a:bodyPr wrap="square" rtlCol="0" anchor="ctr">
              <a:spAutoFit/>
            </a:bodyPr>
            <a:lstStyle/>
            <a:p>
              <a:pPr algn="ctr"/>
              <a:r>
                <a:rPr lang="en-US" sz="1200" b="1" dirty="0"/>
                <a:t>Accrued Bonus </a:t>
              </a:r>
            </a:p>
            <a:p>
              <a:pPr algn="ctr"/>
              <a:r>
                <a:rPr lang="en-US" sz="1200" b="1" dirty="0"/>
                <a:t>+ </a:t>
              </a:r>
            </a:p>
            <a:p>
              <a:pPr algn="ctr"/>
              <a:r>
                <a:rPr lang="en-US" sz="1200" b="1" dirty="0"/>
                <a:t>Terminal Bonus</a:t>
              </a:r>
            </a:p>
          </p:txBody>
        </p:sp>
        <p:sp>
          <p:nvSpPr>
            <p:cNvPr id="254" name="TextBox 253"/>
            <p:cNvSpPr txBox="1"/>
            <p:nvPr/>
          </p:nvSpPr>
          <p:spPr>
            <a:xfrm>
              <a:off x="8763761" y="2977576"/>
              <a:ext cx="1321141" cy="577081"/>
            </a:xfrm>
            <a:prstGeom prst="rect">
              <a:avLst/>
            </a:prstGeom>
            <a:noFill/>
          </p:spPr>
          <p:txBody>
            <a:bodyPr wrap="square" rtlCol="0">
              <a:spAutoFit/>
            </a:bodyPr>
            <a:lstStyle/>
            <a:p>
              <a:r>
                <a:rPr lang="en-US" sz="1050" b="1" dirty="0">
                  <a:latin typeface="Calibri" pitchFamily="34" charset="0"/>
                  <a:cs typeface="Arial" pitchFamily="34" charset="0"/>
                </a:rPr>
                <a:t>IB = 1% of SA  monthly continues after death</a:t>
              </a:r>
              <a:endParaRPr lang="en-US" sz="1050" b="1" baseline="30000" dirty="0">
                <a:latin typeface="Calibri" pitchFamily="34" charset="0"/>
                <a:cs typeface="Arial" pitchFamily="34" charset="0"/>
              </a:endParaRPr>
            </a:p>
          </p:txBody>
        </p:sp>
        <p:sp>
          <p:nvSpPr>
            <p:cNvPr id="255" name="Rectangle 254"/>
            <p:cNvSpPr/>
            <p:nvPr/>
          </p:nvSpPr>
          <p:spPr>
            <a:xfrm>
              <a:off x="502153" y="3737398"/>
              <a:ext cx="3474720" cy="91440"/>
            </a:xfrm>
            <a:prstGeom prst="rect">
              <a:avLst/>
            </a:prstGeom>
            <a:solidFill>
              <a:srgbClr val="C9142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7"/>
            <p:cNvGrpSpPr/>
            <p:nvPr/>
          </p:nvGrpSpPr>
          <p:grpSpPr>
            <a:xfrm>
              <a:off x="607803" y="3460409"/>
              <a:ext cx="3296688" cy="120948"/>
              <a:chOff x="1711519" y="3870829"/>
              <a:chExt cx="3296688" cy="120948"/>
            </a:xfrm>
          </p:grpSpPr>
          <p:sp>
            <p:nvSpPr>
              <p:cNvPr id="280" name="Oval 279"/>
              <p:cNvSpPr/>
              <p:nvPr/>
            </p:nvSpPr>
            <p:spPr>
              <a:xfrm>
                <a:off x="1711519" y="387082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2040895"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2385019"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2793043"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3107671"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3451795" y="388558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3825403" y="389049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4213771" y="389541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4557895" y="390033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4916767" y="389050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118"/>
            <p:cNvGrpSpPr/>
            <p:nvPr/>
          </p:nvGrpSpPr>
          <p:grpSpPr>
            <a:xfrm>
              <a:off x="7481717" y="4125467"/>
              <a:ext cx="2690780" cy="111120"/>
              <a:chOff x="1711519" y="3870829"/>
              <a:chExt cx="2690780" cy="111120"/>
            </a:xfrm>
            <a:solidFill>
              <a:srgbClr val="008000"/>
            </a:solidFill>
          </p:grpSpPr>
          <p:sp>
            <p:nvSpPr>
              <p:cNvPr id="270" name="Oval 269"/>
              <p:cNvSpPr/>
              <p:nvPr/>
            </p:nvSpPr>
            <p:spPr>
              <a:xfrm>
                <a:off x="1711519" y="387082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a:off x="2040895" y="387574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2356311" y="388066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2612239" y="387574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2885775" y="387368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a:off x="3181827" y="387860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Oval 275"/>
              <p:cNvSpPr/>
              <p:nvPr/>
            </p:nvSpPr>
            <p:spPr>
              <a:xfrm>
                <a:off x="3454563" y="3883517"/>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a:off x="3762999" y="388066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4050495" y="388558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4310859" y="389050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1" name="Rectangle 260"/>
            <p:cNvSpPr/>
            <p:nvPr/>
          </p:nvSpPr>
          <p:spPr>
            <a:xfrm>
              <a:off x="510860" y="3628538"/>
              <a:ext cx="9674352" cy="91440"/>
            </a:xfrm>
            <a:prstGeom prst="rect">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Rectangle 261"/>
            <p:cNvSpPr/>
            <p:nvPr/>
          </p:nvSpPr>
          <p:spPr>
            <a:xfrm>
              <a:off x="3997999" y="3747110"/>
              <a:ext cx="3337560" cy="9144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TextBox 262"/>
            <p:cNvSpPr txBox="1"/>
            <p:nvPr/>
          </p:nvSpPr>
          <p:spPr>
            <a:xfrm>
              <a:off x="4909899" y="3294530"/>
              <a:ext cx="1737360" cy="276999"/>
            </a:xfrm>
            <a:prstGeom prst="rect">
              <a:avLst/>
            </a:prstGeom>
            <a:noFill/>
            <a:ln>
              <a:solidFill>
                <a:schemeClr val="tx2"/>
              </a:solidFill>
            </a:ln>
          </p:spPr>
          <p:txBody>
            <a:bodyPr wrap="square" rtlCol="0" anchor="ctr">
              <a:spAutoFit/>
            </a:bodyPr>
            <a:lstStyle/>
            <a:p>
              <a:pPr algn="ctr"/>
              <a:r>
                <a:rPr lang="en-US" sz="1200" b="1" dirty="0">
                  <a:latin typeface="Calibri" pitchFamily="34" charset="0"/>
                </a:rPr>
                <a:t>Deferment Period (DP)</a:t>
              </a:r>
            </a:p>
          </p:txBody>
        </p:sp>
        <p:sp>
          <p:nvSpPr>
            <p:cNvPr id="265" name="TextBox 264"/>
            <p:cNvSpPr txBox="1"/>
            <p:nvPr/>
          </p:nvSpPr>
          <p:spPr>
            <a:xfrm>
              <a:off x="8817033" y="3884164"/>
              <a:ext cx="322524" cy="253916"/>
            </a:xfrm>
            <a:prstGeom prst="rect">
              <a:avLst/>
            </a:prstGeom>
            <a:noFill/>
          </p:spPr>
          <p:txBody>
            <a:bodyPr wrap="none" rtlCol="0" anchor="ctr">
              <a:spAutoFit/>
            </a:bodyPr>
            <a:lstStyle/>
            <a:p>
              <a:r>
                <a:rPr lang="en-US" sz="1050" b="1" dirty="0">
                  <a:latin typeface="Calibri" pitchFamily="34" charset="0"/>
                </a:rPr>
                <a:t>26</a:t>
              </a:r>
            </a:p>
          </p:txBody>
        </p:sp>
        <p:sp>
          <p:nvSpPr>
            <p:cNvPr id="303" name="TextBox 302"/>
            <p:cNvSpPr txBox="1"/>
            <p:nvPr/>
          </p:nvSpPr>
          <p:spPr>
            <a:xfrm>
              <a:off x="502152" y="1320795"/>
              <a:ext cx="10532985" cy="307777"/>
            </a:xfrm>
            <a:prstGeom prst="rect">
              <a:avLst/>
            </a:prstGeom>
            <a:noFill/>
            <a:scene3d>
              <a:camera prst="orthographicFront"/>
              <a:lightRig rig="threePt" dir="t"/>
            </a:scene3d>
            <a:sp3d>
              <a:bevelT/>
            </a:sp3d>
          </p:spPr>
          <p:txBody>
            <a:bodyPr wrap="square" rtlCol="0">
              <a:spAutoFit/>
            </a:bodyPr>
            <a:lstStyle/>
            <a:p>
              <a:r>
                <a:rPr lang="en-US" sz="1400" b="1" dirty="0"/>
                <a:t>In the unfortunate event of Mr. X’s death after the commencement of Income Benefit Period, following will be his Benefits</a:t>
              </a:r>
            </a:p>
          </p:txBody>
        </p:sp>
        <p:sp>
          <p:nvSpPr>
            <p:cNvPr id="314" name="TextBox 313"/>
            <p:cNvSpPr txBox="1"/>
            <p:nvPr/>
          </p:nvSpPr>
          <p:spPr>
            <a:xfrm>
              <a:off x="8522605" y="3883228"/>
              <a:ext cx="322524" cy="253916"/>
            </a:xfrm>
            <a:prstGeom prst="rect">
              <a:avLst/>
            </a:prstGeom>
            <a:noFill/>
          </p:spPr>
          <p:txBody>
            <a:bodyPr wrap="none" rtlCol="0" anchor="ctr">
              <a:spAutoFit/>
            </a:bodyPr>
            <a:lstStyle/>
            <a:p>
              <a:r>
                <a:rPr lang="en-US" sz="1050" b="1" dirty="0">
                  <a:latin typeface="Calibri" pitchFamily="34" charset="0"/>
                </a:rPr>
                <a:t>25</a:t>
              </a:r>
            </a:p>
          </p:txBody>
        </p:sp>
        <p:sp>
          <p:nvSpPr>
            <p:cNvPr id="318" name="TextBox 317"/>
            <p:cNvSpPr txBox="1"/>
            <p:nvPr/>
          </p:nvSpPr>
          <p:spPr>
            <a:xfrm>
              <a:off x="9413749" y="1658763"/>
              <a:ext cx="1611681" cy="276999"/>
            </a:xfrm>
            <a:prstGeom prst="rect">
              <a:avLst/>
            </a:prstGeom>
            <a:noFill/>
          </p:spPr>
          <p:txBody>
            <a:bodyPr wrap="square" rtlCol="0">
              <a:spAutoFit/>
            </a:bodyPr>
            <a:lstStyle/>
            <a:p>
              <a:r>
                <a:rPr lang="en-US" sz="1200" b="1" dirty="0"/>
                <a:t>Rs. 19,74,149 @ 8%*</a:t>
              </a:r>
            </a:p>
          </p:txBody>
        </p:sp>
        <p:sp>
          <p:nvSpPr>
            <p:cNvPr id="138" name="TextBox 137"/>
            <p:cNvSpPr txBox="1"/>
            <p:nvPr/>
          </p:nvSpPr>
          <p:spPr>
            <a:xfrm>
              <a:off x="1623843" y="2862520"/>
              <a:ext cx="1242482" cy="276999"/>
            </a:xfrm>
            <a:prstGeom prst="rect">
              <a:avLst/>
            </a:prstGeom>
            <a:noFill/>
          </p:spPr>
          <p:txBody>
            <a:bodyPr wrap="square" rtlCol="0">
              <a:spAutoFit/>
            </a:bodyPr>
            <a:lstStyle/>
            <a:p>
              <a:r>
                <a:rPr lang="en-US" sz="1200" b="1" dirty="0"/>
                <a:t>Rs. 81,422  p.a.</a:t>
              </a:r>
            </a:p>
          </p:txBody>
        </p:sp>
        <p:sp>
          <p:nvSpPr>
            <p:cNvPr id="136" name="Rectangle 135"/>
            <p:cNvSpPr/>
            <p:nvPr/>
          </p:nvSpPr>
          <p:spPr>
            <a:xfrm>
              <a:off x="8537397" y="2787501"/>
              <a:ext cx="238477" cy="822960"/>
            </a:xfrm>
            <a:prstGeom prst="rect">
              <a:avLst/>
            </a:prstGeom>
            <a:solidFill>
              <a:srgbClr val="D0D0D0"/>
            </a:solidFill>
            <a:ln>
              <a:solidFill>
                <a:srgbClr val="D0D0D0"/>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400" b="1" dirty="0">
                  <a:solidFill>
                    <a:schemeClr val="tx1"/>
                  </a:solidFill>
                </a:rPr>
                <a:t>DEATH</a:t>
              </a:r>
            </a:p>
          </p:txBody>
        </p:sp>
        <p:sp>
          <p:nvSpPr>
            <p:cNvPr id="137" name="TextBox 136"/>
            <p:cNvSpPr txBox="1"/>
            <p:nvPr/>
          </p:nvSpPr>
          <p:spPr>
            <a:xfrm>
              <a:off x="5882700" y="3889731"/>
              <a:ext cx="322524" cy="253916"/>
            </a:xfrm>
            <a:prstGeom prst="rect">
              <a:avLst/>
            </a:prstGeom>
            <a:noFill/>
          </p:spPr>
          <p:txBody>
            <a:bodyPr wrap="none" rtlCol="0" anchor="ctr">
              <a:spAutoFit/>
            </a:bodyPr>
            <a:lstStyle/>
            <a:p>
              <a:r>
                <a:rPr lang="en-US" sz="1050" b="1" dirty="0">
                  <a:latin typeface="Calibri" pitchFamily="34" charset="0"/>
                </a:rPr>
                <a:t>16</a:t>
              </a:r>
            </a:p>
          </p:txBody>
        </p:sp>
        <p:sp>
          <p:nvSpPr>
            <p:cNvPr id="145" name="TextBox 144"/>
            <p:cNvSpPr txBox="1"/>
            <p:nvPr/>
          </p:nvSpPr>
          <p:spPr>
            <a:xfrm>
              <a:off x="6188736" y="3889731"/>
              <a:ext cx="322524" cy="253916"/>
            </a:xfrm>
            <a:prstGeom prst="rect">
              <a:avLst/>
            </a:prstGeom>
            <a:noFill/>
          </p:spPr>
          <p:txBody>
            <a:bodyPr wrap="none" rtlCol="0" anchor="ctr">
              <a:spAutoFit/>
            </a:bodyPr>
            <a:lstStyle/>
            <a:p>
              <a:r>
                <a:rPr lang="en-US" sz="1050" b="1" dirty="0">
                  <a:latin typeface="Calibri" pitchFamily="34" charset="0"/>
                </a:rPr>
                <a:t>17</a:t>
              </a:r>
            </a:p>
          </p:txBody>
        </p:sp>
        <p:sp>
          <p:nvSpPr>
            <p:cNvPr id="147" name="TextBox 146"/>
            <p:cNvSpPr txBox="1"/>
            <p:nvPr/>
          </p:nvSpPr>
          <p:spPr>
            <a:xfrm>
              <a:off x="6802375" y="3895169"/>
              <a:ext cx="322524" cy="253916"/>
            </a:xfrm>
            <a:prstGeom prst="rect">
              <a:avLst/>
            </a:prstGeom>
            <a:noFill/>
          </p:spPr>
          <p:txBody>
            <a:bodyPr wrap="none" rtlCol="0" anchor="ctr">
              <a:spAutoFit/>
            </a:bodyPr>
            <a:lstStyle/>
            <a:p>
              <a:r>
                <a:rPr lang="en-US" sz="1050" b="1" dirty="0">
                  <a:latin typeface="Calibri" pitchFamily="34" charset="0"/>
                </a:rPr>
                <a:t>19</a:t>
              </a:r>
            </a:p>
          </p:txBody>
        </p:sp>
        <p:sp>
          <p:nvSpPr>
            <p:cNvPr id="148" name="Rectangle 147"/>
            <p:cNvSpPr/>
            <p:nvPr/>
          </p:nvSpPr>
          <p:spPr>
            <a:xfrm>
              <a:off x="7339579" y="3732008"/>
              <a:ext cx="2834640" cy="91440"/>
            </a:xfrm>
            <a:prstGeom prst="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77" name="TextBox 176"/>
            <p:cNvSpPr txBox="1"/>
            <p:nvPr/>
          </p:nvSpPr>
          <p:spPr>
            <a:xfrm>
              <a:off x="8055290" y="2509788"/>
              <a:ext cx="1005840" cy="276999"/>
            </a:xfrm>
            <a:prstGeom prst="rect">
              <a:avLst/>
            </a:prstGeom>
            <a:noFill/>
            <a:ln>
              <a:solidFill>
                <a:srgbClr val="D0D0D0"/>
              </a:solidFill>
            </a:ln>
          </p:spPr>
          <p:txBody>
            <a:bodyPr wrap="square" rtlCol="0">
              <a:spAutoFit/>
            </a:bodyPr>
            <a:lstStyle/>
            <a:p>
              <a:r>
                <a:rPr lang="en-US" sz="1200" b="1" dirty="0"/>
                <a:t>Sum Assured</a:t>
              </a:r>
            </a:p>
          </p:txBody>
        </p:sp>
        <p:sp>
          <p:nvSpPr>
            <p:cNvPr id="178" name="TextBox 177"/>
            <p:cNvSpPr txBox="1"/>
            <p:nvPr/>
          </p:nvSpPr>
          <p:spPr>
            <a:xfrm>
              <a:off x="8111125" y="2232789"/>
              <a:ext cx="822960" cy="276999"/>
            </a:xfrm>
            <a:prstGeom prst="rect">
              <a:avLst/>
            </a:prstGeom>
            <a:noFill/>
          </p:spPr>
          <p:txBody>
            <a:bodyPr wrap="square" rtlCol="0">
              <a:spAutoFit/>
            </a:bodyPr>
            <a:lstStyle/>
            <a:p>
              <a:r>
                <a:rPr lang="en-US" sz="1200" b="1" dirty="0"/>
                <a:t>Rs. 10 Lac</a:t>
              </a:r>
            </a:p>
          </p:txBody>
        </p:sp>
        <p:sp>
          <p:nvSpPr>
            <p:cNvPr id="181" name="TextBox 180"/>
            <p:cNvSpPr txBox="1"/>
            <p:nvPr/>
          </p:nvSpPr>
          <p:spPr>
            <a:xfrm>
              <a:off x="7963116" y="3882763"/>
              <a:ext cx="322524" cy="253916"/>
            </a:xfrm>
            <a:prstGeom prst="rect">
              <a:avLst/>
            </a:prstGeom>
            <a:noFill/>
          </p:spPr>
          <p:txBody>
            <a:bodyPr wrap="none" rtlCol="0" anchor="ctr">
              <a:spAutoFit/>
            </a:bodyPr>
            <a:lstStyle/>
            <a:p>
              <a:r>
                <a:rPr lang="en-US" sz="1050" b="1" dirty="0">
                  <a:latin typeface="Calibri" pitchFamily="34" charset="0"/>
                </a:rPr>
                <a:t>23</a:t>
              </a:r>
            </a:p>
          </p:txBody>
        </p:sp>
        <p:sp>
          <p:nvSpPr>
            <p:cNvPr id="182" name="TextBox 181"/>
            <p:cNvSpPr txBox="1"/>
            <p:nvPr/>
          </p:nvSpPr>
          <p:spPr>
            <a:xfrm>
              <a:off x="8235686" y="3879268"/>
              <a:ext cx="322524" cy="253916"/>
            </a:xfrm>
            <a:prstGeom prst="rect">
              <a:avLst/>
            </a:prstGeom>
            <a:noFill/>
          </p:spPr>
          <p:txBody>
            <a:bodyPr wrap="none" rtlCol="0" anchor="ctr">
              <a:spAutoFit/>
            </a:bodyPr>
            <a:lstStyle/>
            <a:p>
              <a:r>
                <a:rPr lang="en-US" sz="1050" b="1" dirty="0">
                  <a:latin typeface="Calibri" pitchFamily="34" charset="0"/>
                </a:rPr>
                <a:t>24</a:t>
              </a:r>
            </a:p>
          </p:txBody>
        </p:sp>
        <p:sp>
          <p:nvSpPr>
            <p:cNvPr id="130" name="TextBox 129"/>
            <p:cNvSpPr txBox="1"/>
            <p:nvPr/>
          </p:nvSpPr>
          <p:spPr>
            <a:xfrm>
              <a:off x="9930154" y="3885689"/>
              <a:ext cx="322524" cy="253916"/>
            </a:xfrm>
            <a:prstGeom prst="rect">
              <a:avLst/>
            </a:prstGeom>
            <a:noFill/>
          </p:spPr>
          <p:txBody>
            <a:bodyPr wrap="none" rtlCol="0" anchor="ctr">
              <a:spAutoFit/>
            </a:bodyPr>
            <a:lstStyle/>
            <a:p>
              <a:r>
                <a:rPr lang="en-US" sz="1050" b="1" dirty="0">
                  <a:latin typeface="Calibri" pitchFamily="34" charset="0"/>
                </a:rPr>
                <a:t>30</a:t>
              </a:r>
            </a:p>
          </p:txBody>
        </p:sp>
        <p:sp>
          <p:nvSpPr>
            <p:cNvPr id="131" name="TextBox 130"/>
            <p:cNvSpPr txBox="1"/>
            <p:nvPr/>
          </p:nvSpPr>
          <p:spPr>
            <a:xfrm>
              <a:off x="9657454" y="3883965"/>
              <a:ext cx="322524" cy="253916"/>
            </a:xfrm>
            <a:prstGeom prst="rect">
              <a:avLst/>
            </a:prstGeom>
            <a:noFill/>
          </p:spPr>
          <p:txBody>
            <a:bodyPr wrap="none" rtlCol="0" anchor="ctr">
              <a:spAutoFit/>
            </a:bodyPr>
            <a:lstStyle/>
            <a:p>
              <a:r>
                <a:rPr lang="en-US" sz="1050" b="1" dirty="0">
                  <a:latin typeface="Calibri" pitchFamily="34" charset="0"/>
                </a:rPr>
                <a:t>29</a:t>
              </a:r>
            </a:p>
          </p:txBody>
        </p:sp>
        <p:sp>
          <p:nvSpPr>
            <p:cNvPr id="132" name="TextBox 131"/>
            <p:cNvSpPr txBox="1"/>
            <p:nvPr/>
          </p:nvSpPr>
          <p:spPr>
            <a:xfrm>
              <a:off x="9111137" y="3884288"/>
              <a:ext cx="322524" cy="253916"/>
            </a:xfrm>
            <a:prstGeom prst="rect">
              <a:avLst/>
            </a:prstGeom>
            <a:noFill/>
          </p:spPr>
          <p:txBody>
            <a:bodyPr wrap="none" rtlCol="0" anchor="ctr">
              <a:spAutoFit/>
            </a:bodyPr>
            <a:lstStyle/>
            <a:p>
              <a:r>
                <a:rPr lang="en-US" sz="1050" b="1" dirty="0">
                  <a:latin typeface="Calibri" pitchFamily="34" charset="0"/>
                </a:rPr>
                <a:t>27</a:t>
              </a:r>
            </a:p>
          </p:txBody>
        </p:sp>
        <p:sp>
          <p:nvSpPr>
            <p:cNvPr id="133" name="TextBox 132"/>
            <p:cNvSpPr txBox="1"/>
            <p:nvPr/>
          </p:nvSpPr>
          <p:spPr>
            <a:xfrm>
              <a:off x="9397667" y="3887773"/>
              <a:ext cx="322524" cy="253916"/>
            </a:xfrm>
            <a:prstGeom prst="rect">
              <a:avLst/>
            </a:prstGeom>
            <a:noFill/>
          </p:spPr>
          <p:txBody>
            <a:bodyPr wrap="none" rtlCol="0" anchor="ctr">
              <a:spAutoFit/>
            </a:bodyPr>
            <a:lstStyle/>
            <a:p>
              <a:r>
                <a:rPr lang="en-US" sz="1050" b="1" dirty="0">
                  <a:latin typeface="Calibri" pitchFamily="34" charset="0"/>
                </a:rPr>
                <a:t>28</a:t>
              </a:r>
            </a:p>
          </p:txBody>
        </p:sp>
        <p:sp>
          <p:nvSpPr>
            <p:cNvPr id="134" name="Rectangle 133"/>
            <p:cNvSpPr/>
            <p:nvPr/>
          </p:nvSpPr>
          <p:spPr>
            <a:xfrm>
              <a:off x="9938668" y="2787501"/>
              <a:ext cx="238477" cy="822960"/>
            </a:xfrm>
            <a:prstGeom prst="rect">
              <a:avLst/>
            </a:prstGeom>
            <a:solidFill>
              <a:srgbClr val="F7A600"/>
            </a:solidFill>
            <a:ln>
              <a:solidFill>
                <a:srgbClr val="F7A600"/>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200" b="1" dirty="0">
                  <a:solidFill>
                    <a:schemeClr val="tx1"/>
                  </a:solidFill>
                </a:rPr>
                <a:t>END OF IBP</a:t>
              </a:r>
            </a:p>
          </p:txBody>
        </p:sp>
      </p:grpSp>
      <p:sp>
        <p:nvSpPr>
          <p:cNvPr id="144" name="TextBox 143"/>
          <p:cNvSpPr txBox="1"/>
          <p:nvPr/>
        </p:nvSpPr>
        <p:spPr>
          <a:xfrm>
            <a:off x="8234161" y="4681073"/>
            <a:ext cx="1162065" cy="276999"/>
          </a:xfrm>
          <a:prstGeom prst="rect">
            <a:avLst/>
          </a:prstGeom>
          <a:noFill/>
        </p:spPr>
        <p:txBody>
          <a:bodyPr wrap="square" rtlCol="0">
            <a:spAutoFit/>
          </a:bodyPr>
          <a:lstStyle/>
          <a:p>
            <a:r>
              <a:rPr lang="en-US" sz="1200" b="1" dirty="0"/>
              <a:t>Rs. 10,000 pm</a:t>
            </a:r>
          </a:p>
        </p:txBody>
      </p:sp>
      <p:sp>
        <p:nvSpPr>
          <p:cNvPr id="83" name="TextBox 82">
            <a:extLst>
              <a:ext uri="{FF2B5EF4-FFF2-40B4-BE49-F238E27FC236}">
                <a16:creationId xmlns:a16="http://schemas.microsoft.com/office/drawing/2014/main" id="{FF457F8C-0F7A-4999-BA00-50443BBD2A24}"/>
              </a:ext>
            </a:extLst>
          </p:cNvPr>
          <p:cNvSpPr txBox="1"/>
          <p:nvPr/>
        </p:nvSpPr>
        <p:spPr>
          <a:xfrm>
            <a:off x="10208839" y="2200439"/>
            <a:ext cx="1612101" cy="230832"/>
          </a:xfrm>
          <a:prstGeom prst="rect">
            <a:avLst/>
          </a:prstGeom>
          <a:noFill/>
        </p:spPr>
        <p:txBody>
          <a:bodyPr wrap="square" rtlCol="0">
            <a:spAutoFit/>
          </a:bodyPr>
          <a:lstStyle/>
          <a:p>
            <a:r>
              <a:rPr lang="en-US" sz="900" b="1" dirty="0"/>
              <a:t>NIL @ 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86632" y="434034"/>
            <a:ext cx="10969625" cy="533745"/>
          </a:xfrm>
        </p:spPr>
        <p:txBody>
          <a:bodyPr/>
          <a:lstStyle/>
          <a:p>
            <a:pPr>
              <a:defRPr/>
            </a:pPr>
            <a:r>
              <a:rPr lang="en-US" sz="2800" dirty="0">
                <a:latin typeface="+mn-lt"/>
                <a:cs typeface="Arial" pitchFamily="34" charset="0"/>
              </a:rPr>
              <a:t>Other Features</a:t>
            </a:r>
            <a:endParaRPr lang="en-US" sz="2800" dirty="0">
              <a:latin typeface="+mn-lt"/>
            </a:endParaRPr>
          </a:p>
        </p:txBody>
      </p:sp>
      <p:sp>
        <p:nvSpPr>
          <p:cNvPr id="6" name="Slide Number Placeholder 5"/>
          <p:cNvSpPr>
            <a:spLocks noGrp="1"/>
          </p:cNvSpPr>
          <p:nvPr>
            <p:ph type="sldNum" sz="quarter" idx="4"/>
          </p:nvPr>
        </p:nvSpPr>
        <p:spPr/>
        <p:txBody>
          <a:bodyPr/>
          <a:lstStyle/>
          <a:p>
            <a:fld id="{5B4875B8-9C96-45EF-BF54-2EA3677063F8}" type="slidenum">
              <a:rPr lang="en-IN" smtClean="0"/>
              <a:pPr/>
              <a:t>12</a:t>
            </a:fld>
            <a:endParaRPr lang="en-IN" dirty="0"/>
          </a:p>
        </p:txBody>
      </p:sp>
      <p:sp>
        <p:nvSpPr>
          <p:cNvPr id="2" name="Rectangle 1"/>
          <p:cNvSpPr/>
          <p:nvPr/>
        </p:nvSpPr>
        <p:spPr>
          <a:xfrm>
            <a:off x="585291" y="1240724"/>
            <a:ext cx="11156943" cy="45397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sz="1700" b="1" u="sng" dirty="0">
                <a:solidFill>
                  <a:srgbClr val="C00000"/>
                </a:solidFill>
                <a:ea typeface="Calibri" panose="020F0502020204030204" pitchFamily="34" charset="0"/>
                <a:cs typeface="Times New Roman" panose="02020603050405020304" pitchFamily="18" charset="0"/>
              </a:rPr>
              <a:t>Grace Period &amp; Revival</a:t>
            </a:r>
          </a:p>
          <a:p>
            <a:r>
              <a:rPr lang="en-US" sz="1700" dirty="0"/>
              <a:t>If premiums are not paid by the due date, you will be given a grace period of 30 days . During this grace period all coverage under your policy will continue. If you do not pay your premium within the grace period, the following will be applicable:</a:t>
            </a:r>
            <a:endParaRPr lang="en-GB" sz="1700" dirty="0"/>
          </a:p>
          <a:p>
            <a:pPr marL="285750" lvl="0" indent="-285750">
              <a:buFont typeface="Arial" panose="020B0604020202020204" pitchFamily="34" charset="0"/>
              <a:buChar char="•"/>
            </a:pPr>
            <a:r>
              <a:rPr lang="en-US" sz="1700" dirty="0"/>
              <a:t>In case premiums are not paid for two full years, then all benefits under the policy will cease immediately.</a:t>
            </a:r>
            <a:endParaRPr lang="en-IN" sz="1700" dirty="0"/>
          </a:p>
          <a:p>
            <a:pPr marL="285750" indent="-285750">
              <a:buFont typeface="Arial" panose="020B0604020202020204" pitchFamily="34" charset="0"/>
              <a:buChar char="•"/>
            </a:pPr>
            <a:r>
              <a:rPr lang="en-US" sz="1700" dirty="0"/>
              <a:t>In case premiums have paid for at least two full years, then your policy will </a:t>
            </a:r>
            <a:r>
              <a:rPr lang="en-GB" sz="1700" dirty="0"/>
              <a:t>continue</a:t>
            </a:r>
            <a:r>
              <a:rPr lang="en-US" sz="1700" dirty="0"/>
              <a:t> on a Reduced Paid-Up basis</a:t>
            </a:r>
          </a:p>
          <a:p>
            <a:pPr marL="285750" indent="-285750">
              <a:buFont typeface="Arial" panose="020B0604020202020204" pitchFamily="34" charset="0"/>
              <a:buChar char="•"/>
            </a:pPr>
            <a:endParaRPr lang="en-US" sz="1700" dirty="0"/>
          </a:p>
          <a:p>
            <a:pPr defTabSz="457200">
              <a:defRPr/>
            </a:pPr>
            <a:r>
              <a:rPr lang="en-US" sz="1700" dirty="0"/>
              <a:t>You can revive your policy for its full coverage within five years from the due date of the first unpaid premium by paying all outstanding premiums together with interest as declared by us from time to time and by providing evidence of insurability satisfactory to us. Upon revival, your benefits shall be restored to their full value. </a:t>
            </a:r>
            <a:endParaRPr lang="en-IN" sz="1700" dirty="0"/>
          </a:p>
          <a:p>
            <a:endParaRPr lang="en-IN" sz="1700" b="1" u="sng" dirty="0">
              <a:solidFill>
                <a:srgbClr val="C00000"/>
              </a:solidFill>
              <a:ea typeface="Calibri" panose="020F0502020204030204" pitchFamily="34" charset="0"/>
              <a:cs typeface="Times New Roman" panose="02020603050405020304" pitchFamily="18" charset="0"/>
            </a:endParaRPr>
          </a:p>
          <a:p>
            <a:r>
              <a:rPr lang="en-US" sz="1700" b="1" u="sng" dirty="0">
                <a:solidFill>
                  <a:srgbClr val="C00000"/>
                </a:solidFill>
                <a:ea typeface="Calibri" panose="020F0502020204030204" pitchFamily="34" charset="0"/>
                <a:cs typeface="Times New Roman" panose="02020603050405020304" pitchFamily="18" charset="0"/>
              </a:rPr>
              <a:t>Reduced Paid-up Benefit</a:t>
            </a:r>
            <a:endParaRPr lang="en-IN" sz="1700" b="1" u="sng" dirty="0">
              <a:solidFill>
                <a:srgbClr val="C00000"/>
              </a:solidFill>
              <a:ea typeface="Calibri" panose="020F0502020204030204" pitchFamily="34" charset="0"/>
              <a:cs typeface="Times New Roman" panose="02020603050405020304" pitchFamily="18" charset="0"/>
            </a:endParaRPr>
          </a:p>
          <a:p>
            <a:r>
              <a:rPr lang="en-GB" sz="1700" dirty="0"/>
              <a:t>In case of discontinuance of premiums after having paid premiums for at least two full years, policy will not lapse but continue on a Reduced Paid-Up basis.</a:t>
            </a:r>
            <a:r>
              <a:rPr lang="en-US" sz="1700" dirty="0"/>
              <a:t>Under Reduced Paid-Up, your sum assured and income benefit shall be reduced in proportion to the premium actually paid to the total premiums payable during the premium paying term. </a:t>
            </a:r>
            <a:r>
              <a:rPr lang="en-GB" sz="1700" dirty="0"/>
              <a:t> </a:t>
            </a:r>
            <a:endParaRPr lang="en-IN" sz="1700" dirty="0"/>
          </a:p>
          <a:p>
            <a:r>
              <a:rPr lang="en-US" sz="1700" dirty="0"/>
              <a:t>Your regular bonuses accrued till the due date of first unpaid premium will not be reduced; however any bonus payable in the year of premium discontinuance shall be reduced proportionately to the unpaid premiums in that policy year. There will be no further accrual of bonuses in the policy.</a:t>
            </a:r>
            <a:r>
              <a:rPr lang="en-GB" sz="1700" dirty="0"/>
              <a:t> Policy benefits will be amended accordingly.</a:t>
            </a:r>
            <a:endParaRPr lang="en-IN" sz="1700" dirty="0"/>
          </a:p>
        </p:txBody>
      </p:sp>
    </p:spTree>
    <p:extLst>
      <p:ext uri="{BB962C8B-B14F-4D97-AF65-F5344CB8AC3E}">
        <p14:creationId xmlns:p14="http://schemas.microsoft.com/office/powerpoint/2010/main" val="2332008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itle 75"/>
          <p:cNvSpPr>
            <a:spLocks noGrp="1"/>
          </p:cNvSpPr>
          <p:nvPr>
            <p:ph type="title"/>
          </p:nvPr>
        </p:nvSpPr>
        <p:spPr>
          <a:xfrm>
            <a:off x="544394" y="480528"/>
            <a:ext cx="7643165" cy="465403"/>
          </a:xfrm>
        </p:spPr>
        <p:txBody>
          <a:bodyPr/>
          <a:lstStyle/>
          <a:p>
            <a:r>
              <a:rPr lang="en-US" sz="2400" dirty="0"/>
              <a:t>Other Features</a:t>
            </a:r>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6" name="TextBox 45"/>
          <p:cNvSpPr txBox="1"/>
          <p:nvPr/>
        </p:nvSpPr>
        <p:spPr>
          <a:xfrm>
            <a:off x="460375" y="1076415"/>
            <a:ext cx="11151420" cy="517064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700" b="1" u="sng" dirty="0">
                <a:solidFill>
                  <a:srgbClr val="C00000"/>
                </a:solidFill>
                <a:ea typeface="Calibri" panose="020F0502020204030204" pitchFamily="34" charset="0"/>
                <a:cs typeface="Times New Roman" panose="02020603050405020304" pitchFamily="18" charset="0"/>
              </a:rPr>
              <a:t>Free-Look Period</a:t>
            </a:r>
            <a:endParaRPr lang="en-IN" sz="1700" b="1" u="sng" dirty="0">
              <a:solidFill>
                <a:srgbClr val="C00000"/>
              </a:solidFill>
              <a:ea typeface="Calibri" panose="020F0502020204030204" pitchFamily="34" charset="0"/>
              <a:cs typeface="Times New Roman" panose="02020603050405020304" pitchFamily="18" charset="0"/>
            </a:endParaRPr>
          </a:p>
          <a:p>
            <a:r>
              <a:rPr lang="en-US" sz="1700" dirty="0"/>
              <a:t>You will have the right to return your policy to us within 15 days (30 days in case of electronic policies and the policies issued under the provisions of IRDAI of India Guidelines on Distance Marketing^ of Insurance products) from the date of receipt of the policy. We will refund the premium paid once we receive your written notice of cancellation (along with reasons thereof) together with the original policy documents. We will deduct proportionate risk premium for the period of cover and expenses incurred by us on medical examination and stamp duty charges while issuing your policy. </a:t>
            </a:r>
            <a:endParaRPr lang="en-IN" sz="1700" dirty="0"/>
          </a:p>
          <a:p>
            <a:r>
              <a:rPr lang="en-US" sz="1200" dirty="0"/>
              <a:t>^</a:t>
            </a:r>
            <a:r>
              <a:rPr lang="en-GB" sz="1200" dirty="0"/>
              <a:t>Distance Marketing includes every activity of solicitation (including lead generation) and sale of insurance products through voice mode, SMS electronic mode, physical mode (like postal mail) or any other means of communication other than in person.</a:t>
            </a:r>
          </a:p>
          <a:p>
            <a:endParaRPr lang="en-IN" sz="1700" dirty="0"/>
          </a:p>
          <a:p>
            <a:r>
              <a:rPr lang="en-GB" sz="1700" b="1" u="sng" dirty="0">
                <a:solidFill>
                  <a:srgbClr val="C00000"/>
                </a:solidFill>
                <a:ea typeface="Calibri" panose="020F0502020204030204" pitchFamily="34" charset="0"/>
                <a:cs typeface="Times New Roman" panose="02020603050405020304" pitchFamily="18" charset="0"/>
              </a:rPr>
              <a:t>Policy Loan </a:t>
            </a:r>
            <a:endParaRPr lang="en-IN" sz="1700" b="1" u="sng" dirty="0">
              <a:solidFill>
                <a:srgbClr val="C00000"/>
              </a:solidFill>
              <a:ea typeface="Calibri" panose="020F0502020204030204" pitchFamily="34" charset="0"/>
              <a:cs typeface="Times New Roman" panose="02020603050405020304" pitchFamily="18" charset="0"/>
            </a:endParaRPr>
          </a:p>
          <a:p>
            <a:r>
              <a:rPr lang="en-GB" sz="1700" dirty="0"/>
              <a:t>You may take a loan against your policy once it has acquired a surrender value. The minimum loan amount is Rs.5,000 and the maximum is 85% of your surrender value. We shall charge interest on the outstanding loan balance at a rate declared by us from time to time based on then prevailing market conditions.  Any outstanding loan balance will be recovered from policy proceeds due for payment and will be deducted before any benefit is paid under the policy. Please refer to the product brochure for more details.</a:t>
            </a:r>
          </a:p>
          <a:p>
            <a:endParaRPr lang="en-US" sz="1700" dirty="0"/>
          </a:p>
          <a:p>
            <a:r>
              <a:rPr lang="en-GB" sz="1700" b="1" u="sng" dirty="0">
                <a:solidFill>
                  <a:srgbClr val="C00000"/>
                </a:solidFill>
                <a:ea typeface="Calibri" panose="020F0502020204030204" pitchFamily="34" charset="0"/>
                <a:cs typeface="Times New Roman" panose="02020603050405020304" pitchFamily="18" charset="0"/>
              </a:rPr>
              <a:t>Surrender Benefit: </a:t>
            </a:r>
          </a:p>
          <a:p>
            <a:r>
              <a:rPr lang="en-GB" sz="1700" dirty="0"/>
              <a:t>Policy will acquire a surrender value after all due premiums for at least two full policy years have been paid. The surrender value payable will be the higher of Guaranteed Surrender Value or Special Surrender Value. The policy shall be terminated once the Surrender Value is paid. </a:t>
            </a:r>
            <a:endParaRPr lang="en-US" sz="1700" dirty="0"/>
          </a:p>
        </p:txBody>
      </p:sp>
      <p:sp>
        <p:nvSpPr>
          <p:cNvPr id="2" name="Slide Number Placeholder 1"/>
          <p:cNvSpPr>
            <a:spLocks noGrp="1"/>
          </p:cNvSpPr>
          <p:nvPr>
            <p:ph type="sldNum" sz="quarter" idx="4"/>
          </p:nvPr>
        </p:nvSpPr>
        <p:spPr/>
        <p:txBody>
          <a:bodyPr/>
          <a:lstStyle/>
          <a:p>
            <a:fld id="{5B4875B8-9C96-45EF-BF54-2EA3677063F8}" type="slidenum">
              <a:rPr lang="en-IN" smtClean="0"/>
              <a:pPr/>
              <a:t>13</a:t>
            </a:fld>
            <a:endParaRPr lang="en-IN"/>
          </a:p>
        </p:txBody>
      </p:sp>
    </p:spTree>
    <p:extLst>
      <p:ext uri="{BB962C8B-B14F-4D97-AF65-F5344CB8AC3E}">
        <p14:creationId xmlns:p14="http://schemas.microsoft.com/office/powerpoint/2010/main" val="246275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1984" y="1043296"/>
            <a:ext cx="11293830" cy="518168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85725">
              <a:lnSpc>
                <a:spcPct val="150000"/>
              </a:lnSpc>
              <a:buClr>
                <a:srgbClr val="C00000"/>
              </a:buClr>
            </a:pPr>
            <a:r>
              <a:rPr lang="en-GB" sz="1400" b="1" dirty="0">
                <a:solidFill>
                  <a:srgbClr val="C91429"/>
                </a:solidFill>
                <a:latin typeface="Calibri" pitchFamily="34" charset="0"/>
              </a:rPr>
              <a:t>Suicide </a:t>
            </a:r>
            <a:endParaRPr lang="en-GB" sz="1400" dirty="0">
              <a:solidFill>
                <a:schemeClr val="tx1"/>
              </a:solidFill>
            </a:endParaRPr>
          </a:p>
          <a:p>
            <a:pPr marL="85725"/>
            <a:r>
              <a:rPr lang="en-GB" sz="1400" dirty="0">
                <a:solidFill>
                  <a:schemeClr val="tx1"/>
                </a:solidFill>
              </a:rPr>
              <a:t>We will pay the total premiums paid till date or surrender value available on the date of death, if higher in the event the life insured dies due to suicide, within 12 months from the date of commencement of risk under the policy or from the date of revival of the policy, as may be applicable provided the policy is inforce. </a:t>
            </a:r>
            <a:endParaRPr lang="en-GB" sz="1400" b="1" dirty="0">
              <a:solidFill>
                <a:schemeClr val="tx1"/>
              </a:solidFill>
            </a:endParaRPr>
          </a:p>
          <a:p>
            <a:pPr marL="85725">
              <a:lnSpc>
                <a:spcPct val="150000"/>
              </a:lnSpc>
              <a:buClr>
                <a:srgbClr val="C00000"/>
              </a:buClr>
            </a:pPr>
            <a:r>
              <a:rPr lang="en-GB" sz="1400" b="1" dirty="0">
                <a:solidFill>
                  <a:srgbClr val="C91429"/>
                </a:solidFill>
                <a:latin typeface="Calibri" pitchFamily="34" charset="0"/>
              </a:rPr>
              <a:t>Exclusion for Accidental Death Benefit</a:t>
            </a:r>
            <a:endParaRPr lang="en-IN" sz="1400" b="1" dirty="0">
              <a:solidFill>
                <a:srgbClr val="C91429"/>
              </a:solidFill>
              <a:latin typeface="Calibri" pitchFamily="34" charset="0"/>
            </a:endParaRPr>
          </a:p>
          <a:p>
            <a:pPr marL="85725"/>
            <a:r>
              <a:rPr lang="en-GB" sz="1400" dirty="0">
                <a:solidFill>
                  <a:schemeClr val="tx1"/>
                </a:solidFill>
              </a:rPr>
              <a:t>You shall not be entitled to any benefits for the death of the Life Insured directly or indirectly due to or caused, occasioned, accelerated or aggravated by any of the following:</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Death as a result of any disease or infection other than directly linked with an accident.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Attempted suicide or self-inflicted injury while sane or insane.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Participation of the insured person in a criminal, illegal activity or unlawful act with criminal intent.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Taking or absorbing, accidentally or otherwise, any intoxicating liquor, drug, narcotic, medicine, sedative or poison, except as prescribed by a registered medical practitioner.</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Nuclear Contamination; the radioactive, explosive or hazardous nature of nuclear fuel materials or property contaminated by nuclear fuel materials or accident arising from such nature.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Entering, exiting, operating, servicing, or being transported by any aerial device or conveyance except when on a commercial passenger airline on a regular scheduled passenger trip over its established passenger route.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Engaging in or taking part in professional sport(s) or any hazardous pursuits, including but not limited to, diving or riding or any kind of race; underwater activities involving the use of breathing apparatus or not; martial arts; hunting; mountaineering; parachuting; bungee jumping.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War, terrorism, invasion, act of foreign enemy, hostilities (whether war be declared or not), armed or unarmed truce, civil war, mutiny, martial law, rebellion, revolution, insurrection, military or usurper power, riot or civil commotion, strikes. War means any war whether declared or not. </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Service in the armed forces in time of declared or undeclared war or while under orders for warlike operations or restoration of public order.</a:t>
            </a:r>
            <a:endParaRPr lang="en-IN" sz="1400" dirty="0">
              <a:solidFill>
                <a:schemeClr val="tx1"/>
              </a:solidFill>
            </a:endParaRPr>
          </a:p>
          <a:p>
            <a:pPr marL="371475" lvl="0" indent="-285750">
              <a:buFont typeface="Wingdings" panose="05000000000000000000" pitchFamily="2" charset="2"/>
              <a:buChar char="§"/>
            </a:pPr>
            <a:r>
              <a:rPr lang="en-GB" sz="1400" dirty="0">
                <a:solidFill>
                  <a:schemeClr val="tx1"/>
                </a:solidFill>
              </a:rPr>
              <a:t>Accident occurring while or because the Insured is under the influence of Alcohol or Solvent abuse or taking of Drugs, narcotics or psychotropic substances unless taken in accordance with the lawful directions and prescription of a registered medical practitioner. </a:t>
            </a:r>
            <a:r>
              <a:rPr lang="en-GB" sz="1400" b="1" dirty="0">
                <a:solidFill>
                  <a:schemeClr val="tx1"/>
                </a:solidFill>
              </a:rPr>
              <a:t> </a:t>
            </a:r>
            <a:endParaRPr lang="en-IN" sz="1400" dirty="0">
              <a:solidFill>
                <a:schemeClr val="tx1"/>
              </a:solidFill>
            </a:endParaRPr>
          </a:p>
        </p:txBody>
      </p:sp>
      <p:sp>
        <p:nvSpPr>
          <p:cNvPr id="4" name="Slide Number Placeholder 3"/>
          <p:cNvSpPr>
            <a:spLocks noGrp="1"/>
          </p:cNvSpPr>
          <p:nvPr>
            <p:ph type="sldNum" sz="quarter" idx="4"/>
          </p:nvPr>
        </p:nvSpPr>
        <p:spPr/>
        <p:txBody>
          <a:bodyPr/>
          <a:lstStyle/>
          <a:p>
            <a:fld id="{5B4875B8-9C96-45EF-BF54-2EA3677063F8}" type="slidenum">
              <a:rPr lang="en-IN" smtClean="0"/>
              <a:pPr/>
              <a:t>14</a:t>
            </a:fld>
            <a:endParaRPr lang="en-IN"/>
          </a:p>
        </p:txBody>
      </p:sp>
      <p:sp>
        <p:nvSpPr>
          <p:cNvPr id="5" name="Title 4"/>
          <p:cNvSpPr>
            <a:spLocks noGrp="1"/>
          </p:cNvSpPr>
          <p:nvPr>
            <p:ph type="title"/>
          </p:nvPr>
        </p:nvSpPr>
        <p:spPr/>
        <p:txBody>
          <a:bodyPr/>
          <a:lstStyle/>
          <a:p>
            <a:r>
              <a:rPr lang="en-GB" b="1" dirty="0"/>
              <a:t>Exclusions</a:t>
            </a:r>
            <a:endParaRPr lang="en-IN" dirty="0"/>
          </a:p>
        </p:txBody>
      </p:sp>
    </p:spTree>
    <p:extLst>
      <p:ext uri="{BB962C8B-B14F-4D97-AF65-F5344CB8AC3E}">
        <p14:creationId xmlns:p14="http://schemas.microsoft.com/office/powerpoint/2010/main" val="2128739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4394" y="1119862"/>
            <a:ext cx="11285656" cy="48027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6" name="Title 75"/>
          <p:cNvSpPr>
            <a:spLocks noGrp="1"/>
          </p:cNvSpPr>
          <p:nvPr>
            <p:ph type="title"/>
          </p:nvPr>
        </p:nvSpPr>
        <p:spPr>
          <a:xfrm>
            <a:off x="544394" y="291342"/>
            <a:ext cx="7828131" cy="855063"/>
          </a:xfrm>
        </p:spPr>
        <p:txBody>
          <a:bodyPr/>
          <a:lstStyle/>
          <a:p>
            <a:r>
              <a:rPr lang="en-US" sz="2400" dirty="0"/>
              <a:t>Disclaimers</a:t>
            </a:r>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2"/>
          <p:cNvSpPr txBox="1">
            <a:spLocks/>
          </p:cNvSpPr>
          <p:nvPr/>
        </p:nvSpPr>
        <p:spPr>
          <a:xfrm>
            <a:off x="526656" y="1071005"/>
            <a:ext cx="10958208" cy="4071920"/>
          </a:xfrm>
          <a:prstGeom prst="rect">
            <a:avLst/>
          </a:prstGeom>
        </p:spPr>
        <p:txBody>
          <a:bodyPr vert="horz">
            <a:noAutofit/>
          </a:bodyPr>
          <a:lstStyle/>
          <a:p>
            <a:r>
              <a:rPr lang="en-US" sz="1600" dirty="0"/>
              <a:t>“The Trade Logo “Aditya Birla Capital” Displayed Above Is Owned By ADITYA BIRLA MANAGEMENT CORPORATION PRIVATE LIMITED</a:t>
            </a:r>
          </a:p>
          <a:p>
            <a:r>
              <a:rPr lang="en-US" sz="1600" dirty="0"/>
              <a:t>(Trademark Owner) And Used By ADITYA BIRLA SUN LIFE INSURANCE COMPANY LIMITED (ABSLI) under the License.”</a:t>
            </a:r>
          </a:p>
          <a:p>
            <a:endParaRPr lang="en-US" sz="1600" dirty="0"/>
          </a:p>
          <a:p>
            <a:r>
              <a:rPr lang="en-US" sz="1600" dirty="0"/>
              <a:t>This policy is underwritten by Aditya Birla Sun Life Insurance Company Limited (ABSLI). This is a non-linked participating savings plan. All terms &amp; conditions are guaranteed throughout the policy term. GST and any other applicable taxes will be added (extra) to your premium and levied as per extant tax laws. For more details on risk factors, terms and conditions, please refer to the sales brochure before concluding the sale. An extra premium may be charged as per our then existing underwriting guidelines for substandard lives, smokers or people having hazardous occupations etc. The insurance cover for the life insured will commence on the policy issue date. For further details please refer to the policy contract. Tax benefits are subject to changes in the tax laws. </a:t>
            </a:r>
          </a:p>
          <a:p>
            <a:endParaRPr lang="en-US" sz="1600" dirty="0"/>
          </a:p>
          <a:p>
            <a:r>
              <a:rPr lang="en-US" sz="1600" dirty="0"/>
              <a:t>For more details and clarification call your ABSLI Insurance Advisor or visit our website </a:t>
            </a:r>
            <a:r>
              <a:rPr lang="en-US" sz="1600" dirty="0">
                <a:hlinkClick r:id="rId2"/>
              </a:rPr>
              <a:t>https://lifeinsurance.adityabirlacapital.com/</a:t>
            </a:r>
            <a:r>
              <a:rPr lang="en-US" sz="1600" dirty="0"/>
              <a:t>  and see how we can help in making your dreams come true. Aditya Birla Sun Life Insurance Company Limited (Formerly Birla Sun Life Insurance Company Limited)Registered Office: One </a:t>
            </a:r>
            <a:r>
              <a:rPr lang="en-US" sz="1600" dirty="0" err="1"/>
              <a:t>Indiabulls</a:t>
            </a:r>
            <a:r>
              <a:rPr lang="en-US" sz="1600" dirty="0"/>
              <a:t> Centre Tower 1, 16th Floor, Jupiter Mill Compound, 841, </a:t>
            </a:r>
            <a:r>
              <a:rPr lang="en-US" sz="1600" dirty="0" err="1"/>
              <a:t>Senapati</a:t>
            </a:r>
            <a:r>
              <a:rPr lang="en-US" sz="1600" dirty="0"/>
              <a:t> </a:t>
            </a:r>
            <a:r>
              <a:rPr lang="en-US" sz="1600" dirty="0" err="1"/>
              <a:t>Bapat</a:t>
            </a:r>
            <a:r>
              <a:rPr lang="en-US" sz="1600" dirty="0"/>
              <a:t> Marg, Elphinstone Road, Mumbai - 400013. IRDAI reg no.109 CIN: U99999MH2000PLC128110 UIN: </a:t>
            </a:r>
            <a:r>
              <a:rPr lang="en-US" dirty="0"/>
              <a:t>109N122V02</a:t>
            </a:r>
            <a:r>
              <a:rPr lang="en-US" sz="1600" dirty="0"/>
              <a:t>. Toll Free No. 1800 270 7000. </a:t>
            </a:r>
            <a:r>
              <a:rPr lang="en-US" dirty="0"/>
              <a:t>ADV/12/19-20/1358 </a:t>
            </a:r>
            <a:endParaRPr kumimoji="0" lang="en-US" sz="1600" b="0" i="0" u="none" strike="noStrike" kern="1200" cap="none" spc="0" normalizeH="0" baseline="0" noProof="0" dirty="0">
              <a:ln>
                <a:noFill/>
              </a:ln>
              <a:solidFill>
                <a:schemeClr val="tx1"/>
              </a:solidFill>
              <a:effectLst/>
              <a:uLnTx/>
              <a:uFillTx/>
              <a:latin typeface="Calibri" pitchFamily="34" charset="0"/>
              <a:cs typeface="Arial" pitchFamily="34" charset="0"/>
            </a:endParaRPr>
          </a:p>
          <a:p>
            <a:endParaRPr lang="en-US" sz="1600" dirty="0">
              <a:latin typeface="Calibri" pitchFamily="34" charset="0"/>
              <a:cs typeface="Arial" pitchFamily="34" charset="0"/>
            </a:endParaRPr>
          </a:p>
          <a:p>
            <a:endParaRPr kumimoji="0" lang="en-US" sz="1600" b="0" i="0" u="none" strike="noStrike" kern="1200" cap="none" spc="0" normalizeH="0" baseline="0" noProof="0" dirty="0">
              <a:ln>
                <a:noFill/>
              </a:ln>
              <a:solidFill>
                <a:schemeClr val="tx1"/>
              </a:solidFill>
              <a:effectLst/>
              <a:uLnTx/>
              <a:uFillTx/>
              <a:latin typeface="Calibri" pitchFamily="34" charset="0"/>
              <a:cs typeface="Arial" pitchFamily="34" charset="0"/>
            </a:endParaRPr>
          </a:p>
          <a:p>
            <a:pPr marL="60325" marR="0" lvl="0" algn="just" defTabSz="457200" rtl="0" eaLnBrk="0" fontAlgn="auto" latinLnBrk="0" hangingPunct="0">
              <a:lnSpc>
                <a:spcPct val="150000"/>
              </a:lnSpc>
              <a:spcBef>
                <a:spcPct val="50000"/>
              </a:spcBef>
              <a:spcAft>
                <a:spcPct val="30000"/>
              </a:spcAft>
              <a:buClr>
                <a:srgbClr val="C91429"/>
              </a:buClr>
              <a:buSzTx/>
              <a:tabLst/>
              <a:defRPr/>
            </a:pPr>
            <a:endParaRPr kumimoji="0" lang="en-US" sz="1600" b="0" i="0" u="none" strike="noStrike" kern="1200" cap="none" spc="0" normalizeH="0" baseline="0" noProof="0" dirty="0">
              <a:ln>
                <a:noFill/>
              </a:ln>
              <a:solidFill>
                <a:schemeClr val="tx1"/>
              </a:solidFill>
              <a:effectLst/>
              <a:uLnTx/>
              <a:uFillTx/>
              <a:latin typeface="Calibri" pitchFamily="34" charset="0"/>
              <a:cs typeface="Arial" pitchFamily="34" charset="0"/>
            </a:endParaRPr>
          </a:p>
        </p:txBody>
      </p:sp>
      <p:sp>
        <p:nvSpPr>
          <p:cNvPr id="10" name="Rectangle 4">
            <a:extLst>
              <a:ext uri="{FF2B5EF4-FFF2-40B4-BE49-F238E27FC236}">
                <a16:creationId xmlns:a16="http://schemas.microsoft.com/office/drawing/2014/main" id="{A1004D93-06C4-4459-81E1-F8039B5BBD8D}"/>
              </a:ext>
            </a:extLst>
          </p:cNvPr>
          <p:cNvSpPr>
            <a:spLocks noChangeArrowheads="1"/>
          </p:cNvSpPr>
          <p:nvPr/>
        </p:nvSpPr>
        <p:spPr bwMode="auto">
          <a:xfrm>
            <a:off x="544394" y="5091591"/>
            <a:ext cx="10594202" cy="830997"/>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altLang="en-US" sz="1200" b="1" u="sng" dirty="0">
                <a:cs typeface="Calibri" panose="020F0502020204030204" pitchFamily="34" charset="0"/>
              </a:rPr>
              <a:t>BEWARE OF SPURIOUS PHONE CALLS AND FICTIOUS/FRADULENT OFFERS</a:t>
            </a:r>
            <a:endParaRPr lang="en-US" altLang="en-US" sz="1200" dirty="0"/>
          </a:p>
          <a:p>
            <a:pPr algn="just" eaLnBrk="0" fontAlgn="base" hangingPunct="0">
              <a:spcBef>
                <a:spcPct val="0"/>
              </a:spcBef>
              <a:spcAft>
                <a:spcPct val="0"/>
              </a:spcAft>
            </a:pPr>
            <a:r>
              <a:rPr lang="en-US" altLang="en-US" sz="1200" dirty="0">
                <a:cs typeface="Calibri" panose="020F0502020204030204" pitchFamily="34" charset="0"/>
              </a:rPr>
              <a:t> </a:t>
            </a:r>
            <a:endParaRPr lang="en-US" altLang="en-US" sz="1200" dirty="0"/>
          </a:p>
          <a:p>
            <a:pPr algn="just" eaLnBrk="0" fontAlgn="base" hangingPunct="0">
              <a:spcBef>
                <a:spcPct val="0"/>
              </a:spcBef>
              <a:spcAft>
                <a:spcPct val="0"/>
              </a:spcAft>
            </a:pPr>
            <a:r>
              <a:rPr lang="en-US" altLang="en-US" sz="1200" dirty="0">
                <a:cs typeface="Arial" panose="020B0604020202020204" pitchFamily="34" charset="0"/>
              </a:rPr>
              <a:t>IRDAI is not involved in activities like selling insurance policies, announcing bonus or investment of premiums. Public receiving such phone calls are requested to lodge a police complaint.</a:t>
            </a:r>
            <a:endParaRPr lang="en-US" altLang="en-US" sz="1200" dirty="0"/>
          </a:p>
        </p:txBody>
      </p:sp>
      <p:sp>
        <p:nvSpPr>
          <p:cNvPr id="11" name="Footer Placeholder 1"/>
          <p:cNvSpPr txBox="1">
            <a:spLocks/>
          </p:cNvSpPr>
          <p:nvPr/>
        </p:nvSpPr>
        <p:spPr>
          <a:xfrm>
            <a:off x="401984" y="6290099"/>
            <a:ext cx="4464213" cy="29551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spcBef>
                <a:spcPct val="20000"/>
              </a:spcBef>
              <a:defRPr/>
            </a:pPr>
            <a:r>
              <a:rPr lang="en-US" dirty="0">
                <a:solidFill>
                  <a:schemeClr val="bg1"/>
                </a:solidFill>
              </a:rPr>
              <a:t>Aditya Birla Sun Life Insurance Company Ltd. </a:t>
            </a:r>
          </a:p>
        </p:txBody>
      </p:sp>
      <p:sp>
        <p:nvSpPr>
          <p:cNvPr id="2" name="Slide Number Placeholder 1"/>
          <p:cNvSpPr>
            <a:spLocks noGrp="1"/>
          </p:cNvSpPr>
          <p:nvPr>
            <p:ph type="sldNum" sz="quarter" idx="12"/>
          </p:nvPr>
        </p:nvSpPr>
        <p:spPr/>
        <p:txBody>
          <a:bodyPr/>
          <a:lstStyle/>
          <a:p>
            <a:pPr algn="r"/>
            <a:fld id="{DAE700EE-7802-CE47-9C55-9D9E09EF8956}" type="slidenum">
              <a:rPr lang="en-US" smtClean="0">
                <a:solidFill>
                  <a:schemeClr val="bg1"/>
                </a:solidFill>
              </a:rPr>
              <a:pPr algn="r"/>
              <a:t>15</a:t>
            </a:fld>
            <a:endParaRPr lang="en-US" dirty="0">
              <a:solidFill>
                <a:schemeClr val="bg1"/>
              </a:solidFill>
            </a:endParaRPr>
          </a:p>
        </p:txBody>
      </p:sp>
    </p:spTree>
    <p:extLst>
      <p:ext uri="{BB962C8B-B14F-4D97-AF65-F5344CB8AC3E}">
        <p14:creationId xmlns:p14="http://schemas.microsoft.com/office/powerpoint/2010/main" val="1390939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35113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9852" y="1084521"/>
            <a:ext cx="10994064" cy="4986670"/>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dirty="0"/>
          </a:p>
        </p:txBody>
      </p:sp>
      <p:sp>
        <p:nvSpPr>
          <p:cNvPr id="76" name="Title 75"/>
          <p:cNvSpPr>
            <a:spLocks noGrp="1"/>
          </p:cNvSpPr>
          <p:nvPr>
            <p:ph type="title"/>
          </p:nvPr>
        </p:nvSpPr>
        <p:spPr>
          <a:xfrm>
            <a:off x="470171" y="429390"/>
            <a:ext cx="7541053" cy="481968"/>
          </a:xfrm>
        </p:spPr>
        <p:txBody>
          <a:bodyPr/>
          <a:lstStyle/>
          <a:p>
            <a:r>
              <a:rPr lang="en-US" sz="2400" dirty="0">
                <a:latin typeface="+mn-lt"/>
              </a:rPr>
              <a:t>key features</a:t>
            </a:r>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 name="Rectangle 1"/>
          <p:cNvSpPr/>
          <p:nvPr/>
        </p:nvSpPr>
        <p:spPr>
          <a:xfrm>
            <a:off x="1031358" y="1371599"/>
            <a:ext cx="9845750" cy="419089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50000"/>
              </a:lnSpc>
              <a:spcBef>
                <a:spcPts val="400"/>
              </a:spcBef>
              <a:spcAft>
                <a:spcPts val="0"/>
              </a:spcAft>
              <a:buFont typeface="Wingdings" panose="05000000000000000000" pitchFamily="2" charset="2"/>
              <a:buChar char="q"/>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Times New Roman" panose="02020603050405020304" pitchFamily="18" charset="0"/>
              </a:rPr>
              <a:t>Comprehensive financial protection for your family depending on your choice of Sum Assured</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Monthly Income Benefit to take care of your recurring needs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Option to postpone your monthly incomes by choosing a Deferment Period to suit your requirements.</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Choice of Level and Increasing Income Benefit Options to suit your needs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Inbuilt Accidental Death Benefit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Option to increase your protection through Riders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q"/>
            </a:pPr>
            <a:r>
              <a:rPr lang="en-GB" dirty="0">
                <a:latin typeface="Calibri" panose="020F0502020204030204" pitchFamily="34" charset="0"/>
                <a:ea typeface="Calibri" panose="020F0502020204030204" pitchFamily="34" charset="0"/>
                <a:cs typeface="Times New Roman" panose="02020603050405020304" pitchFamily="18" charset="0"/>
              </a:rPr>
              <a:t>Bonuses to augment your savings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5B4875B8-9C96-45EF-BF54-2EA3677063F8}" type="slidenum">
              <a:rPr lang="en-IN" smtClean="0"/>
              <a:pPr/>
              <a:t>2</a:t>
            </a:fld>
            <a:endParaRPr lang="en-IN" dirty="0"/>
          </a:p>
        </p:txBody>
      </p:sp>
    </p:spTree>
    <p:extLst>
      <p:ext uri="{BB962C8B-B14F-4D97-AF65-F5344CB8AC3E}">
        <p14:creationId xmlns:p14="http://schemas.microsoft.com/office/powerpoint/2010/main" val="2462755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itle 75"/>
          <p:cNvSpPr>
            <a:spLocks noGrp="1"/>
          </p:cNvSpPr>
          <p:nvPr>
            <p:ph type="title"/>
          </p:nvPr>
        </p:nvSpPr>
        <p:spPr>
          <a:xfrm>
            <a:off x="460375" y="501362"/>
            <a:ext cx="7742501" cy="377431"/>
          </a:xfrm>
        </p:spPr>
        <p:txBody>
          <a:bodyPr/>
          <a:lstStyle/>
          <a:p>
            <a:r>
              <a:rPr lang="en-US" sz="2400" dirty="0">
                <a:latin typeface="+mn-lt"/>
              </a:rPr>
              <a:t>Your choices</a:t>
            </a:r>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grpSp>
        <p:nvGrpSpPr>
          <p:cNvPr id="116" name="Group 115"/>
          <p:cNvGrpSpPr/>
          <p:nvPr/>
        </p:nvGrpSpPr>
        <p:grpSpPr>
          <a:xfrm>
            <a:off x="1894181" y="2688631"/>
            <a:ext cx="2456597" cy="1493981"/>
            <a:chOff x="740605" y="1446663"/>
            <a:chExt cx="2456597" cy="1493981"/>
          </a:xfrm>
        </p:grpSpPr>
        <p:sp>
          <p:nvSpPr>
            <p:cNvPr id="90" name="Pentagon 89"/>
            <p:cNvSpPr/>
            <p:nvPr/>
          </p:nvSpPr>
          <p:spPr>
            <a:xfrm>
              <a:off x="740605" y="1446663"/>
              <a:ext cx="2456597" cy="1493981"/>
            </a:xfrm>
            <a:prstGeom prst="homePlate">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13500000" scaled="1"/>
              <a:tileRect/>
            </a:gradFill>
            <a:ln>
              <a:noFill/>
            </a:ln>
            <a:effectLst>
              <a:outerShdw blurRad="50800" dist="38100" algn="l" rotWithShape="0">
                <a:prstClr val="black">
                  <a:alpha val="40000"/>
                </a:prstClr>
              </a:outerShdw>
            </a:effectLst>
            <a:scene3d>
              <a:camera prst="obliqueTop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rgbClr val="C00000"/>
                </a:solidFill>
                <a:effectLst>
                  <a:outerShdw blurRad="38100" dist="38100" dir="2700000" algn="tl">
                    <a:srgbClr val="000000">
                      <a:alpha val="43137"/>
                    </a:srgbClr>
                  </a:outerShdw>
                </a:effectLst>
              </a:endParaRPr>
            </a:p>
          </p:txBody>
        </p:sp>
        <p:sp>
          <p:nvSpPr>
            <p:cNvPr id="102" name="TextBox 101"/>
            <p:cNvSpPr txBox="1"/>
            <p:nvPr/>
          </p:nvSpPr>
          <p:spPr>
            <a:xfrm>
              <a:off x="1175658" y="1599588"/>
              <a:ext cx="1080744" cy="923330"/>
            </a:xfrm>
            <a:prstGeom prst="rect">
              <a:avLst/>
            </a:prstGeom>
            <a:noFill/>
          </p:spPr>
          <p:txBody>
            <a:bodyPr wrap="none" rtlCol="0">
              <a:spAutoFit/>
            </a:bodyPr>
            <a:lstStyle/>
            <a:p>
              <a:pPr algn="ctr"/>
              <a:endParaRPr lang="en-US" b="1" dirty="0">
                <a:solidFill>
                  <a:schemeClr val="accent2">
                    <a:lumMod val="75000"/>
                  </a:schemeClr>
                </a:solidFill>
                <a:effectLst>
                  <a:outerShdw blurRad="38100" dist="38100" dir="2700000" algn="tl">
                    <a:srgbClr val="000000">
                      <a:alpha val="43137"/>
                    </a:srgbClr>
                  </a:outerShdw>
                </a:effectLst>
              </a:endParaRPr>
            </a:p>
            <a:p>
              <a:pPr algn="ctr"/>
              <a:r>
                <a:rPr lang="en-US" b="1" dirty="0">
                  <a:solidFill>
                    <a:schemeClr val="accent2">
                      <a:lumMod val="75000"/>
                    </a:schemeClr>
                  </a:solidFill>
                  <a:effectLst>
                    <a:outerShdw blurRad="38100" dist="38100" dir="2700000" algn="tl">
                      <a:srgbClr val="000000">
                        <a:alpha val="43137"/>
                      </a:srgbClr>
                    </a:outerShdw>
                  </a:effectLst>
                </a:rPr>
                <a:t>SUM </a:t>
              </a:r>
            </a:p>
            <a:p>
              <a:pPr algn="ctr"/>
              <a:r>
                <a:rPr lang="en-US" b="1" dirty="0">
                  <a:solidFill>
                    <a:schemeClr val="accent2">
                      <a:lumMod val="75000"/>
                    </a:schemeClr>
                  </a:solidFill>
                  <a:effectLst>
                    <a:outerShdw blurRad="38100" dist="38100" dir="2700000" algn="tl">
                      <a:srgbClr val="000000">
                        <a:alpha val="43137"/>
                      </a:srgbClr>
                    </a:outerShdw>
                  </a:effectLst>
                </a:rPr>
                <a:t>ASSURED</a:t>
              </a:r>
            </a:p>
          </p:txBody>
        </p:sp>
      </p:grpSp>
      <p:grpSp>
        <p:nvGrpSpPr>
          <p:cNvPr id="119" name="Group 118"/>
          <p:cNvGrpSpPr/>
          <p:nvPr/>
        </p:nvGrpSpPr>
        <p:grpSpPr>
          <a:xfrm>
            <a:off x="3995936" y="2549667"/>
            <a:ext cx="2507562" cy="1632945"/>
            <a:chOff x="2842360" y="1307699"/>
            <a:chExt cx="2507562" cy="1632945"/>
          </a:xfrm>
        </p:grpSpPr>
        <p:sp>
          <p:nvSpPr>
            <p:cNvPr id="91" name="Chevron 90"/>
            <p:cNvSpPr/>
            <p:nvPr/>
          </p:nvSpPr>
          <p:spPr>
            <a:xfrm>
              <a:off x="2842360" y="1446663"/>
              <a:ext cx="2507562" cy="1493981"/>
            </a:xfrm>
            <a:prstGeom prst="chevron">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13500000" scaled="1"/>
              <a:tileRect/>
            </a:gradFill>
            <a:ln>
              <a:noFill/>
            </a:ln>
            <a:effectLst>
              <a:outerShdw blurRad="50800" dist="38100" algn="l" rotWithShape="0">
                <a:prstClr val="black">
                  <a:alpha val="40000"/>
                </a:prstClr>
              </a:outerShdw>
            </a:effectLst>
            <a:scene3d>
              <a:camera prst="obliqueTop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3" name="TextBox 102"/>
            <p:cNvSpPr txBox="1"/>
            <p:nvPr/>
          </p:nvSpPr>
          <p:spPr>
            <a:xfrm>
              <a:off x="3772358" y="1307699"/>
              <a:ext cx="864339" cy="1200329"/>
            </a:xfrm>
            <a:prstGeom prst="rect">
              <a:avLst/>
            </a:prstGeom>
            <a:noFill/>
          </p:spPr>
          <p:txBody>
            <a:bodyPr wrap="none" rtlCol="0">
              <a:spAutoFit/>
            </a:bodyPr>
            <a:lstStyle/>
            <a:p>
              <a:pPr algn="ctr"/>
              <a:endParaRPr lang="en-US" b="1" dirty="0">
                <a:solidFill>
                  <a:schemeClr val="accent2">
                    <a:lumMod val="75000"/>
                  </a:schemeClr>
                </a:solidFill>
                <a:effectLst>
                  <a:outerShdw blurRad="38100" dist="38100" dir="2700000" algn="tl">
                    <a:srgbClr val="000000">
                      <a:alpha val="43137"/>
                    </a:srgbClr>
                  </a:outerShdw>
                </a:effectLst>
                <a:latin typeface="Bell MT" pitchFamily="18" charset="0"/>
              </a:endParaRPr>
            </a:p>
            <a:p>
              <a:pPr algn="ctr"/>
              <a:endParaRPr lang="en-US" b="1" dirty="0">
                <a:solidFill>
                  <a:schemeClr val="accent2">
                    <a:lumMod val="75000"/>
                  </a:schemeClr>
                </a:solidFill>
                <a:effectLst>
                  <a:outerShdw blurRad="38100" dist="38100" dir="2700000" algn="tl">
                    <a:srgbClr val="000000">
                      <a:alpha val="43137"/>
                    </a:srgbClr>
                  </a:outerShdw>
                </a:effectLst>
              </a:endParaRPr>
            </a:p>
            <a:p>
              <a:pPr algn="ctr"/>
              <a:r>
                <a:rPr lang="en-US" b="1" dirty="0">
                  <a:solidFill>
                    <a:schemeClr val="accent2">
                      <a:lumMod val="75000"/>
                    </a:schemeClr>
                  </a:solidFill>
                  <a:effectLst>
                    <a:outerShdw blurRad="38100" dist="38100" dir="2700000" algn="tl">
                      <a:srgbClr val="000000">
                        <a:alpha val="43137"/>
                      </a:srgbClr>
                    </a:outerShdw>
                  </a:effectLst>
                </a:rPr>
                <a:t>POLICY</a:t>
              </a:r>
            </a:p>
            <a:p>
              <a:pPr algn="ctr"/>
              <a:r>
                <a:rPr lang="en-US" b="1" dirty="0">
                  <a:solidFill>
                    <a:schemeClr val="accent2">
                      <a:lumMod val="75000"/>
                    </a:schemeClr>
                  </a:solidFill>
                  <a:effectLst>
                    <a:outerShdw blurRad="38100" dist="38100" dir="2700000" algn="tl">
                      <a:srgbClr val="000000">
                        <a:alpha val="43137"/>
                      </a:srgbClr>
                    </a:outerShdw>
                  </a:effectLst>
                </a:rPr>
                <a:t>TERM</a:t>
              </a:r>
            </a:p>
          </p:txBody>
        </p:sp>
      </p:grpSp>
      <p:grpSp>
        <p:nvGrpSpPr>
          <p:cNvPr id="122" name="Group 121"/>
          <p:cNvGrpSpPr/>
          <p:nvPr/>
        </p:nvGrpSpPr>
        <p:grpSpPr>
          <a:xfrm>
            <a:off x="6106545" y="2382473"/>
            <a:ext cx="2507562" cy="1775115"/>
            <a:chOff x="4952969" y="1140505"/>
            <a:chExt cx="2507562" cy="1775115"/>
          </a:xfrm>
        </p:grpSpPr>
        <p:sp>
          <p:nvSpPr>
            <p:cNvPr id="92" name="Chevron 91"/>
            <p:cNvSpPr/>
            <p:nvPr/>
          </p:nvSpPr>
          <p:spPr>
            <a:xfrm>
              <a:off x="4952969" y="1421639"/>
              <a:ext cx="2507562" cy="1493981"/>
            </a:xfrm>
            <a:prstGeom prst="chevron">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13500000" scaled="1"/>
              <a:tileRect/>
            </a:gradFill>
            <a:ln>
              <a:noFill/>
            </a:ln>
            <a:effectLst>
              <a:outerShdw blurRad="50800" dist="38100" algn="l" rotWithShape="0">
                <a:prstClr val="black">
                  <a:alpha val="40000"/>
                </a:prstClr>
              </a:outerShdw>
            </a:effectLst>
            <a:scene3d>
              <a:camera prst="obliqueTop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8" name="TextBox 107"/>
            <p:cNvSpPr txBox="1"/>
            <p:nvPr/>
          </p:nvSpPr>
          <p:spPr>
            <a:xfrm>
              <a:off x="5931267" y="1140505"/>
              <a:ext cx="987706" cy="1477328"/>
            </a:xfrm>
            <a:prstGeom prst="rect">
              <a:avLst/>
            </a:prstGeom>
            <a:noFill/>
          </p:spPr>
          <p:txBody>
            <a:bodyPr wrap="none" rtlCol="0">
              <a:spAutoFit/>
            </a:bodyPr>
            <a:lstStyle/>
            <a:p>
              <a:pPr algn="ctr"/>
              <a:endParaRPr lang="en-US" b="1" dirty="0">
                <a:solidFill>
                  <a:schemeClr val="accent2">
                    <a:lumMod val="75000"/>
                  </a:schemeClr>
                </a:solidFill>
                <a:effectLst>
                  <a:outerShdw blurRad="38100" dist="38100" dir="2700000" algn="tl">
                    <a:srgbClr val="000000">
                      <a:alpha val="43137"/>
                    </a:srgbClr>
                  </a:outerShdw>
                </a:effectLst>
                <a:latin typeface="Bell MT" pitchFamily="18" charset="0"/>
              </a:endParaRPr>
            </a:p>
            <a:p>
              <a:pPr algn="ctr"/>
              <a:endParaRPr lang="en-US" b="1" dirty="0">
                <a:solidFill>
                  <a:schemeClr val="accent2">
                    <a:lumMod val="75000"/>
                  </a:schemeClr>
                </a:solidFill>
                <a:effectLst>
                  <a:outerShdw blurRad="38100" dist="38100" dir="2700000" algn="tl">
                    <a:srgbClr val="000000">
                      <a:alpha val="43137"/>
                    </a:srgbClr>
                  </a:outerShdw>
                </a:effectLst>
              </a:endParaRPr>
            </a:p>
            <a:p>
              <a:pPr algn="ctr"/>
              <a:r>
                <a:rPr lang="en-US" b="1" dirty="0">
                  <a:solidFill>
                    <a:schemeClr val="accent2">
                      <a:lumMod val="75000"/>
                    </a:schemeClr>
                  </a:solidFill>
                  <a:effectLst>
                    <a:outerShdw blurRad="38100" dist="38100" dir="2700000" algn="tl">
                      <a:srgbClr val="000000">
                        <a:alpha val="43137"/>
                      </a:srgbClr>
                    </a:outerShdw>
                  </a:effectLst>
                </a:rPr>
                <a:t>INCOME</a:t>
              </a:r>
            </a:p>
            <a:p>
              <a:pPr algn="ctr"/>
              <a:r>
                <a:rPr lang="en-US" b="1" dirty="0">
                  <a:solidFill>
                    <a:schemeClr val="accent2">
                      <a:lumMod val="75000"/>
                    </a:schemeClr>
                  </a:solidFill>
                  <a:effectLst>
                    <a:outerShdw blurRad="38100" dist="38100" dir="2700000" algn="tl">
                      <a:srgbClr val="000000">
                        <a:alpha val="43137"/>
                      </a:srgbClr>
                    </a:outerShdw>
                  </a:effectLst>
                </a:rPr>
                <a:t>BENEFIT</a:t>
              </a:r>
            </a:p>
            <a:p>
              <a:pPr algn="ctr"/>
              <a:r>
                <a:rPr lang="en-US" b="1" dirty="0">
                  <a:solidFill>
                    <a:schemeClr val="accent2">
                      <a:lumMod val="75000"/>
                    </a:schemeClr>
                  </a:solidFill>
                  <a:effectLst>
                    <a:outerShdw blurRad="38100" dist="38100" dir="2700000" algn="tl">
                      <a:srgbClr val="000000">
                        <a:alpha val="43137"/>
                      </a:srgbClr>
                    </a:outerShdw>
                  </a:effectLst>
                </a:rPr>
                <a:t>OPTION</a:t>
              </a:r>
            </a:p>
          </p:txBody>
        </p:sp>
      </p:grpSp>
      <p:grpSp>
        <p:nvGrpSpPr>
          <p:cNvPr id="123" name="Group 122"/>
          <p:cNvGrpSpPr/>
          <p:nvPr/>
        </p:nvGrpSpPr>
        <p:grpSpPr>
          <a:xfrm>
            <a:off x="8272320" y="2467572"/>
            <a:ext cx="2507562" cy="1690016"/>
            <a:chOff x="7118744" y="1225604"/>
            <a:chExt cx="2507562" cy="1690016"/>
          </a:xfrm>
        </p:grpSpPr>
        <p:sp>
          <p:nvSpPr>
            <p:cNvPr id="93" name="Chevron 92"/>
            <p:cNvSpPr/>
            <p:nvPr/>
          </p:nvSpPr>
          <p:spPr>
            <a:xfrm>
              <a:off x="7118744" y="1421639"/>
              <a:ext cx="2507562" cy="1493981"/>
            </a:xfrm>
            <a:prstGeom prst="chevron">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13500000" scaled="1"/>
              <a:tileRect/>
            </a:gradFill>
            <a:ln>
              <a:noFill/>
            </a:ln>
            <a:effectLst>
              <a:outerShdw blurRad="50800" dist="38100" algn="l" rotWithShape="0">
                <a:prstClr val="black">
                  <a:alpha val="40000"/>
                </a:prstClr>
              </a:outerShdw>
            </a:effectLst>
            <a:scene3d>
              <a:camera prst="obliqueTop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1" name="TextBox 110"/>
            <p:cNvSpPr txBox="1"/>
            <p:nvPr/>
          </p:nvSpPr>
          <p:spPr>
            <a:xfrm>
              <a:off x="7915687" y="1225604"/>
              <a:ext cx="1414233" cy="1200329"/>
            </a:xfrm>
            <a:prstGeom prst="rect">
              <a:avLst/>
            </a:prstGeom>
            <a:noFill/>
          </p:spPr>
          <p:txBody>
            <a:bodyPr wrap="none" rtlCol="0">
              <a:spAutoFit/>
            </a:bodyPr>
            <a:lstStyle/>
            <a:p>
              <a:pPr algn="ctr"/>
              <a:endParaRPr lang="en-US" b="1" dirty="0">
                <a:solidFill>
                  <a:schemeClr val="accent2">
                    <a:lumMod val="75000"/>
                  </a:schemeClr>
                </a:solidFill>
                <a:effectLst>
                  <a:outerShdw blurRad="38100" dist="38100" dir="2700000" algn="tl">
                    <a:srgbClr val="000000">
                      <a:alpha val="43137"/>
                    </a:srgbClr>
                  </a:outerShdw>
                </a:effectLst>
                <a:latin typeface="Bell MT" pitchFamily="18" charset="0"/>
              </a:endParaRPr>
            </a:p>
            <a:p>
              <a:pPr algn="ctr"/>
              <a:endParaRPr lang="en-US" b="1" dirty="0">
                <a:solidFill>
                  <a:schemeClr val="accent2">
                    <a:lumMod val="75000"/>
                  </a:schemeClr>
                </a:solidFill>
                <a:effectLst>
                  <a:outerShdw blurRad="38100" dist="38100" dir="2700000" algn="tl">
                    <a:srgbClr val="000000">
                      <a:alpha val="43137"/>
                    </a:srgbClr>
                  </a:outerShdw>
                </a:effectLst>
              </a:endParaRPr>
            </a:p>
            <a:p>
              <a:pPr algn="ctr"/>
              <a:r>
                <a:rPr lang="en-US" b="1" dirty="0">
                  <a:solidFill>
                    <a:schemeClr val="accent2">
                      <a:lumMod val="75000"/>
                    </a:schemeClr>
                  </a:solidFill>
                  <a:effectLst>
                    <a:outerShdw blurRad="38100" dist="38100" dir="2700000" algn="tl">
                      <a:srgbClr val="000000">
                        <a:alpha val="43137"/>
                      </a:srgbClr>
                    </a:outerShdw>
                  </a:effectLst>
                </a:rPr>
                <a:t>ADDITIONAL</a:t>
              </a:r>
            </a:p>
            <a:p>
              <a:pPr algn="ctr"/>
              <a:r>
                <a:rPr lang="en-US" b="1" dirty="0">
                  <a:solidFill>
                    <a:schemeClr val="accent2">
                      <a:lumMod val="75000"/>
                    </a:schemeClr>
                  </a:solidFill>
                  <a:effectLst>
                    <a:outerShdw blurRad="38100" dist="38100" dir="2700000" algn="tl">
                      <a:srgbClr val="000000">
                        <a:alpha val="43137"/>
                      </a:srgbClr>
                    </a:outerShdw>
                  </a:effectLst>
                </a:rPr>
                <a:t>PROTECTION</a:t>
              </a:r>
            </a:p>
          </p:txBody>
        </p:sp>
      </p:grpSp>
      <p:grpSp>
        <p:nvGrpSpPr>
          <p:cNvPr id="134" name="Group 133"/>
          <p:cNvGrpSpPr/>
          <p:nvPr/>
        </p:nvGrpSpPr>
        <p:grpSpPr>
          <a:xfrm>
            <a:off x="2775262" y="1929312"/>
            <a:ext cx="91440" cy="740189"/>
            <a:chOff x="1621686" y="1929312"/>
            <a:chExt cx="91440" cy="740189"/>
          </a:xfrm>
        </p:grpSpPr>
        <p:cxnSp>
          <p:nvCxnSpPr>
            <p:cNvPr id="130" name="Straight Connector 129"/>
            <p:cNvCxnSpPr/>
            <p:nvPr/>
          </p:nvCxnSpPr>
          <p:spPr>
            <a:xfrm>
              <a:off x="1678675" y="1937981"/>
              <a:ext cx="0" cy="731520"/>
            </a:xfrm>
            <a:prstGeom prst="line">
              <a:avLst/>
            </a:prstGeom>
            <a:ln w="28575">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1621686" y="1929312"/>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3" name="TextBox 132"/>
          <p:cNvSpPr txBox="1"/>
          <p:nvPr/>
        </p:nvSpPr>
        <p:spPr>
          <a:xfrm>
            <a:off x="1204938" y="1176580"/>
            <a:ext cx="3323527" cy="738664"/>
          </a:xfrm>
          <a:prstGeom prst="rect">
            <a:avLst/>
          </a:prstGeom>
          <a:noFill/>
          <a:ln w="9525">
            <a:solidFill>
              <a:schemeClr val="accent1">
                <a:lumMod val="75000"/>
              </a:schemeClr>
            </a:solidFill>
            <a:prstDash val="sysDot"/>
          </a:ln>
        </p:spPr>
        <p:txBody>
          <a:bodyPr wrap="square" rtlCol="0">
            <a:spAutoFit/>
          </a:bodyPr>
          <a:lstStyle/>
          <a:p>
            <a:pPr algn="ctr"/>
            <a:r>
              <a:rPr lang="en-US" sz="1400" dirty="0">
                <a:effectLst>
                  <a:outerShdw blurRad="38100" dist="38100" dir="2700000" algn="tl">
                    <a:srgbClr val="000000">
                      <a:alpha val="43137"/>
                    </a:srgbClr>
                  </a:outerShdw>
                </a:effectLst>
              </a:rPr>
              <a:t>Choose Sum Assured basis the life cover needed and the income customers wish to  draw from the plan.</a:t>
            </a:r>
          </a:p>
        </p:txBody>
      </p:sp>
      <p:grpSp>
        <p:nvGrpSpPr>
          <p:cNvPr id="135" name="Group 134"/>
          <p:cNvGrpSpPr/>
          <p:nvPr/>
        </p:nvGrpSpPr>
        <p:grpSpPr>
          <a:xfrm>
            <a:off x="7052382" y="1907498"/>
            <a:ext cx="91440" cy="740189"/>
            <a:chOff x="1621686" y="1929312"/>
            <a:chExt cx="91440" cy="740189"/>
          </a:xfrm>
        </p:grpSpPr>
        <p:cxnSp>
          <p:nvCxnSpPr>
            <p:cNvPr id="136" name="Straight Connector 135"/>
            <p:cNvCxnSpPr/>
            <p:nvPr/>
          </p:nvCxnSpPr>
          <p:spPr>
            <a:xfrm>
              <a:off x="1678675" y="1937981"/>
              <a:ext cx="0" cy="731520"/>
            </a:xfrm>
            <a:prstGeom prst="line">
              <a:avLst/>
            </a:prstGeom>
            <a:ln w="28575">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1621686" y="1929312"/>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p:cNvGrpSpPr/>
          <p:nvPr/>
        </p:nvGrpSpPr>
        <p:grpSpPr>
          <a:xfrm flipV="1">
            <a:off x="4866690" y="4182612"/>
            <a:ext cx="91440" cy="740189"/>
            <a:chOff x="1621686" y="1929312"/>
            <a:chExt cx="91440" cy="740189"/>
          </a:xfrm>
        </p:grpSpPr>
        <p:cxnSp>
          <p:nvCxnSpPr>
            <p:cNvPr id="149" name="Straight Connector 148"/>
            <p:cNvCxnSpPr/>
            <p:nvPr/>
          </p:nvCxnSpPr>
          <p:spPr>
            <a:xfrm>
              <a:off x="1678675" y="1937981"/>
              <a:ext cx="0" cy="731520"/>
            </a:xfrm>
            <a:prstGeom prst="line">
              <a:avLst/>
            </a:prstGeom>
            <a:ln w="28575">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0" name="Oval 149"/>
            <p:cNvSpPr/>
            <p:nvPr/>
          </p:nvSpPr>
          <p:spPr>
            <a:xfrm>
              <a:off x="1621686" y="1929312"/>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1" name="Group 150"/>
          <p:cNvGrpSpPr/>
          <p:nvPr/>
        </p:nvGrpSpPr>
        <p:grpSpPr>
          <a:xfrm flipV="1">
            <a:off x="9257707" y="4104820"/>
            <a:ext cx="91440" cy="740189"/>
            <a:chOff x="1635334" y="1929312"/>
            <a:chExt cx="91440" cy="740189"/>
          </a:xfrm>
        </p:grpSpPr>
        <p:cxnSp>
          <p:nvCxnSpPr>
            <p:cNvPr id="152" name="Straight Connector 151"/>
            <p:cNvCxnSpPr/>
            <p:nvPr/>
          </p:nvCxnSpPr>
          <p:spPr>
            <a:xfrm>
              <a:off x="1678675" y="1937981"/>
              <a:ext cx="0" cy="731520"/>
            </a:xfrm>
            <a:prstGeom prst="line">
              <a:avLst/>
            </a:prstGeom>
            <a:ln w="28575">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1635334" y="1929312"/>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4" name="TextBox 153"/>
          <p:cNvSpPr txBox="1"/>
          <p:nvPr/>
        </p:nvSpPr>
        <p:spPr>
          <a:xfrm>
            <a:off x="3409978" y="4881857"/>
            <a:ext cx="2946414" cy="954107"/>
          </a:xfrm>
          <a:prstGeom prst="rect">
            <a:avLst/>
          </a:prstGeom>
          <a:noFill/>
          <a:ln>
            <a:solidFill>
              <a:schemeClr val="accent1">
                <a:lumMod val="75000"/>
              </a:schemeClr>
            </a:solidFill>
            <a:prstDash val="sysDot"/>
          </a:ln>
        </p:spPr>
        <p:txBody>
          <a:bodyPr wrap="square" rtlCol="0">
            <a:spAutoFit/>
          </a:bodyPr>
          <a:lstStyle/>
          <a:p>
            <a:pPr algn="ctr"/>
            <a:r>
              <a:rPr lang="en-US" sz="1400" dirty="0">
                <a:effectLst>
                  <a:outerShdw blurRad="38100" dist="38100" dir="2700000" algn="tl">
                    <a:srgbClr val="000000">
                      <a:alpha val="43137"/>
                    </a:srgbClr>
                  </a:outerShdw>
                </a:effectLst>
              </a:rPr>
              <a:t>Choose your Premium Payment Term, Deferment Period, Income Benefit Term. The sum total of these terms would be the policy term</a:t>
            </a:r>
          </a:p>
        </p:txBody>
      </p:sp>
      <p:sp>
        <p:nvSpPr>
          <p:cNvPr id="155" name="TextBox 154"/>
          <p:cNvSpPr txBox="1"/>
          <p:nvPr/>
        </p:nvSpPr>
        <p:spPr>
          <a:xfrm>
            <a:off x="6007987" y="1164738"/>
            <a:ext cx="2194889" cy="738664"/>
          </a:xfrm>
          <a:prstGeom prst="rect">
            <a:avLst/>
          </a:prstGeom>
          <a:noFill/>
          <a:ln>
            <a:solidFill>
              <a:schemeClr val="accent1">
                <a:lumMod val="75000"/>
              </a:schemeClr>
            </a:solidFill>
            <a:prstDash val="sysDot"/>
          </a:ln>
        </p:spPr>
        <p:txBody>
          <a:bodyPr wrap="square" rtlCol="0">
            <a:spAutoFit/>
          </a:bodyPr>
          <a:lstStyle/>
          <a:p>
            <a:pPr algn="ctr"/>
            <a:r>
              <a:rPr lang="en-US" sz="1400" dirty="0">
                <a:effectLst>
                  <a:outerShdw blurRad="38100" dist="38100" dir="2700000" algn="tl">
                    <a:srgbClr val="000000">
                      <a:alpha val="43137"/>
                    </a:srgbClr>
                  </a:outerShdw>
                </a:effectLst>
              </a:rPr>
              <a:t>Choose between Level or Increasing Income Benefit options as per the needs</a:t>
            </a:r>
          </a:p>
        </p:txBody>
      </p:sp>
      <p:sp>
        <p:nvSpPr>
          <p:cNvPr id="157" name="TextBox 156"/>
          <p:cNvSpPr txBox="1"/>
          <p:nvPr/>
        </p:nvSpPr>
        <p:spPr>
          <a:xfrm>
            <a:off x="8285968" y="4831361"/>
            <a:ext cx="2194889" cy="738664"/>
          </a:xfrm>
          <a:prstGeom prst="rect">
            <a:avLst/>
          </a:prstGeom>
          <a:noFill/>
          <a:ln>
            <a:solidFill>
              <a:schemeClr val="accent1">
                <a:lumMod val="75000"/>
              </a:schemeClr>
            </a:solidFill>
            <a:prstDash val="sysDot"/>
          </a:ln>
        </p:spPr>
        <p:txBody>
          <a:bodyPr wrap="square" rtlCol="0">
            <a:spAutoFit/>
          </a:bodyPr>
          <a:lstStyle/>
          <a:p>
            <a:pPr algn="ctr"/>
            <a:r>
              <a:rPr lang="en-US" sz="1400" dirty="0">
                <a:effectLst>
                  <a:outerShdw blurRad="38100" dist="38100" dir="2700000" algn="tl">
                    <a:srgbClr val="000000">
                      <a:alpha val="43137"/>
                    </a:srgbClr>
                  </a:outerShdw>
                </a:effectLst>
              </a:rPr>
              <a:t>Opt for Enhanced Protection through riders if needed</a:t>
            </a:r>
          </a:p>
        </p:txBody>
      </p:sp>
      <p:sp>
        <p:nvSpPr>
          <p:cNvPr id="2" name="Slide Number Placeholder 1"/>
          <p:cNvSpPr>
            <a:spLocks noGrp="1"/>
          </p:cNvSpPr>
          <p:nvPr>
            <p:ph type="sldNum" sz="quarter" idx="4"/>
          </p:nvPr>
        </p:nvSpPr>
        <p:spPr/>
        <p:txBody>
          <a:bodyPr/>
          <a:lstStyle/>
          <a:p>
            <a:fld id="{5B4875B8-9C96-45EF-BF54-2EA3677063F8}" type="slidenum">
              <a:rPr lang="en-IN" smtClean="0"/>
              <a:pPr/>
              <a:t>3</a:t>
            </a:fld>
            <a:endParaRPr lang="en-IN" dirty="0"/>
          </a:p>
        </p:txBody>
      </p:sp>
    </p:spTree>
    <p:extLst>
      <p:ext uri="{BB962C8B-B14F-4D97-AF65-F5344CB8AC3E}">
        <p14:creationId xmlns:p14="http://schemas.microsoft.com/office/powerpoint/2010/main" val="2462755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itle 75"/>
          <p:cNvSpPr>
            <a:spLocks noGrp="1"/>
          </p:cNvSpPr>
          <p:nvPr>
            <p:ph type="title"/>
          </p:nvPr>
        </p:nvSpPr>
        <p:spPr>
          <a:xfrm>
            <a:off x="544394" y="470018"/>
            <a:ext cx="7828131" cy="855063"/>
          </a:xfrm>
        </p:spPr>
        <p:txBody>
          <a:bodyPr/>
          <a:lstStyle/>
          <a:p>
            <a:r>
              <a:rPr lang="en-US" sz="2400" dirty="0">
                <a:latin typeface="+mn-lt"/>
              </a:rPr>
              <a:t>Eligibility</a:t>
            </a:r>
          </a:p>
        </p:txBody>
      </p:sp>
      <p:graphicFrame>
        <p:nvGraphicFramePr>
          <p:cNvPr id="54" name="Content Placeholder 53"/>
          <p:cNvGraphicFramePr>
            <a:graphicFrameLocks noGrp="1"/>
          </p:cNvGraphicFramePr>
          <p:nvPr>
            <p:ph idx="1"/>
            <p:extLst>
              <p:ext uri="{D42A27DB-BD31-4B8C-83A1-F6EECF244321}">
                <p14:modId xmlns:p14="http://schemas.microsoft.com/office/powerpoint/2010/main" val="1155580999"/>
              </p:ext>
            </p:extLst>
          </p:nvPr>
        </p:nvGraphicFramePr>
        <p:xfrm>
          <a:off x="691116" y="1152046"/>
          <a:ext cx="10855842" cy="4876611"/>
        </p:xfrm>
        <a:graphic>
          <a:graphicData uri="http://schemas.openxmlformats.org/drawingml/2006/table">
            <a:tbl>
              <a:tblPr>
                <a:tableStyleId>{5DA37D80-6434-44D0-A028-1B22A696006F}</a:tableStyleId>
              </a:tblPr>
              <a:tblGrid>
                <a:gridCol w="2827864">
                  <a:extLst>
                    <a:ext uri="{9D8B030D-6E8A-4147-A177-3AD203B41FA5}">
                      <a16:colId xmlns:a16="http://schemas.microsoft.com/office/drawing/2014/main" val="20000"/>
                    </a:ext>
                  </a:extLst>
                </a:gridCol>
                <a:gridCol w="8027978">
                  <a:extLst>
                    <a:ext uri="{9D8B030D-6E8A-4147-A177-3AD203B41FA5}">
                      <a16:colId xmlns:a16="http://schemas.microsoft.com/office/drawing/2014/main" val="20001"/>
                    </a:ext>
                  </a:extLst>
                </a:gridCol>
              </a:tblGrid>
              <a:tr h="848649">
                <a:tc>
                  <a:txBody>
                    <a:bodyPr/>
                    <a:lstStyle/>
                    <a:p>
                      <a:pPr marL="0" marR="0" algn="ctr">
                        <a:spcBef>
                          <a:spcPts val="0"/>
                        </a:spcBef>
                        <a:spcAft>
                          <a:spcPts val="0"/>
                        </a:spcAft>
                      </a:pPr>
                      <a:r>
                        <a:rPr lang="en-GB" sz="1700" dirty="0">
                          <a:effectLst/>
                        </a:rPr>
                        <a:t>Entry  Age (age last birthday)        </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18 years – 55 years ( For Premium Paying Term of 10 years)</a:t>
                      </a:r>
                      <a:endParaRPr lang="en-US" sz="1700" kern="1200" dirty="0">
                        <a:solidFill>
                          <a:schemeClr val="tx1"/>
                        </a:solidFill>
                        <a:effectLst/>
                        <a:latin typeface="+mn-lt"/>
                        <a:ea typeface="+mn-ea"/>
                        <a:cs typeface="+mn-cs"/>
                      </a:endParaRPr>
                    </a:p>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18 years – 53 years (For Premium Paying Term of 12 years) </a:t>
                      </a:r>
                    </a:p>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(subject to maximum Maturity Age of 80 years)</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1"/>
                  </a:ext>
                </a:extLst>
              </a:tr>
              <a:tr h="519658">
                <a:tc>
                  <a:txBody>
                    <a:bodyPr/>
                    <a:lstStyle/>
                    <a:p>
                      <a:pPr marL="0" marR="0" algn="ctr">
                        <a:spcBef>
                          <a:spcPts val="0"/>
                        </a:spcBef>
                        <a:spcAft>
                          <a:spcPts val="0"/>
                        </a:spcAft>
                      </a:pPr>
                      <a:r>
                        <a:rPr lang="en-GB" sz="1700" dirty="0">
                          <a:effectLst/>
                        </a:rPr>
                        <a:t>Premium Paying Term (PPT)</a:t>
                      </a:r>
                      <a:endParaRPr lang="en-US" sz="1700" dirty="0">
                        <a:effectLst/>
                        <a:latin typeface="+mn-lt"/>
                        <a:ea typeface="Calibri"/>
                        <a:cs typeface="Times New Roman"/>
                      </a:endParaRPr>
                    </a:p>
                  </a:txBody>
                  <a:tcPr marL="6531" marR="6531" marT="0" marB="0" anchor="ctr"/>
                </a:tc>
                <a:tc>
                  <a:txBody>
                    <a:bodyPr/>
                    <a:lstStyle/>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10 | 12 years</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2"/>
                  </a:ext>
                </a:extLst>
              </a:tr>
              <a:tr h="519658">
                <a:tc>
                  <a:txBody>
                    <a:bodyPr/>
                    <a:lstStyle/>
                    <a:p>
                      <a:pPr marL="0" marR="0" algn="ctr">
                        <a:spcBef>
                          <a:spcPts val="0"/>
                        </a:spcBef>
                        <a:spcAft>
                          <a:spcPts val="0"/>
                        </a:spcAft>
                      </a:pPr>
                      <a:r>
                        <a:rPr lang="en-GB" sz="1700" dirty="0">
                          <a:effectLst/>
                        </a:rPr>
                        <a:t>Deferment Period (DP)</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fontAlgn="auto" latinLnBrk="0" hangingPunct="1">
                        <a:lnSpc>
                          <a:spcPct val="100000"/>
                        </a:lnSpc>
                        <a:spcBef>
                          <a:spcPts val="0"/>
                        </a:spcBef>
                        <a:spcAft>
                          <a:spcPts val="0"/>
                        </a:spcAft>
                        <a:buClrTx/>
                        <a:buSzTx/>
                        <a:buFontTx/>
                        <a:buNone/>
                        <a:tabLst/>
                        <a:defRPr/>
                      </a:pPr>
                      <a:r>
                        <a:rPr lang="en-GB" sz="1700" kern="1200" dirty="0">
                          <a:solidFill>
                            <a:schemeClr val="tx1"/>
                          </a:solidFill>
                          <a:effectLst/>
                          <a:latin typeface="+mn-lt"/>
                          <a:ea typeface="+mn-ea"/>
                          <a:cs typeface="+mn-cs"/>
                        </a:rPr>
                        <a:t>Deferment Period shall start after the completion of PPT 0 | 5 | 10 years</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3"/>
                  </a:ext>
                </a:extLst>
              </a:tr>
              <a:tr h="565766">
                <a:tc>
                  <a:txBody>
                    <a:bodyPr/>
                    <a:lstStyle/>
                    <a:p>
                      <a:pPr marL="0" marR="0" algn="ctr">
                        <a:spcBef>
                          <a:spcPts val="0"/>
                        </a:spcBef>
                        <a:spcAft>
                          <a:spcPts val="0"/>
                        </a:spcAft>
                      </a:pPr>
                      <a:r>
                        <a:rPr lang="en-GB" sz="1700" dirty="0">
                          <a:effectLst/>
                        </a:rPr>
                        <a:t>Income</a:t>
                      </a:r>
                      <a:r>
                        <a:rPr lang="en-GB" sz="1700" baseline="0" dirty="0">
                          <a:effectLst/>
                        </a:rPr>
                        <a:t> Benefit Period (IBP)</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fontAlgn="auto" latinLnBrk="0" hangingPunct="1">
                        <a:lnSpc>
                          <a:spcPct val="100000"/>
                        </a:lnSpc>
                        <a:spcBef>
                          <a:spcPts val="0"/>
                        </a:spcBef>
                        <a:spcAft>
                          <a:spcPts val="0"/>
                        </a:spcAft>
                        <a:buClrTx/>
                        <a:buSzTx/>
                        <a:buFontTx/>
                        <a:buNone/>
                        <a:tabLst/>
                        <a:defRPr/>
                      </a:pPr>
                      <a:r>
                        <a:rPr lang="en-GB" sz="1700" kern="1200" dirty="0">
                          <a:solidFill>
                            <a:schemeClr val="tx1"/>
                          </a:solidFill>
                          <a:effectLst/>
                          <a:latin typeface="+mn-lt"/>
                          <a:ea typeface="+mn-ea"/>
                          <a:cs typeface="+mn-cs"/>
                        </a:rPr>
                        <a:t>Income Benefit Period shall start after the completion of Deferment Period 10 | 15 | 20 years</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4"/>
                  </a:ext>
                </a:extLst>
              </a:tr>
              <a:tr h="656527">
                <a:tc>
                  <a:txBody>
                    <a:bodyPr/>
                    <a:lstStyle/>
                    <a:p>
                      <a:pPr marL="0" marR="0" algn="ctr">
                        <a:spcBef>
                          <a:spcPts val="0"/>
                        </a:spcBef>
                        <a:spcAft>
                          <a:spcPts val="0"/>
                        </a:spcAft>
                      </a:pPr>
                      <a:r>
                        <a:rPr lang="en-GB" sz="1700" dirty="0">
                          <a:effectLst/>
                        </a:rPr>
                        <a:t>Policy</a:t>
                      </a:r>
                      <a:r>
                        <a:rPr lang="en-GB" sz="1700" baseline="0" dirty="0">
                          <a:effectLst/>
                        </a:rPr>
                        <a:t> Term</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fontAlgn="auto" latinLnBrk="0" hangingPunct="1">
                        <a:lnSpc>
                          <a:spcPct val="100000"/>
                        </a:lnSpc>
                        <a:spcBef>
                          <a:spcPts val="0"/>
                        </a:spcBef>
                        <a:spcAft>
                          <a:spcPts val="0"/>
                        </a:spcAft>
                        <a:buClrTx/>
                        <a:buSzTx/>
                        <a:buFontTx/>
                        <a:buNone/>
                        <a:tabLst/>
                        <a:defRPr/>
                      </a:pPr>
                      <a:r>
                        <a:rPr lang="en-US" sz="1700" kern="1200" dirty="0">
                          <a:solidFill>
                            <a:schemeClr val="tx1"/>
                          </a:solidFill>
                          <a:effectLst/>
                          <a:latin typeface="+mn-lt"/>
                          <a:ea typeface="+mn-ea"/>
                          <a:cs typeface="+mn-cs"/>
                        </a:rPr>
                        <a:t>Policy Term: Minimum – 20 years, Maximum – 37 years</a:t>
                      </a:r>
                    </a:p>
                    <a:p>
                      <a:pPr marL="85725" marR="0" indent="0" algn="l" defTabSz="457200" rtl="0" eaLnBrk="1" fontAlgn="auto" latinLnBrk="0" hangingPunct="1">
                        <a:lnSpc>
                          <a:spcPct val="100000"/>
                        </a:lnSpc>
                        <a:spcBef>
                          <a:spcPts val="0"/>
                        </a:spcBef>
                        <a:spcAft>
                          <a:spcPts val="0"/>
                        </a:spcAft>
                        <a:buClrTx/>
                        <a:buSzTx/>
                        <a:buFontTx/>
                        <a:buNone/>
                        <a:tabLst/>
                        <a:defRPr/>
                      </a:pPr>
                      <a:r>
                        <a:rPr lang="en-US" sz="1700" kern="1200" dirty="0">
                          <a:solidFill>
                            <a:schemeClr val="tx1"/>
                          </a:solidFill>
                          <a:effectLst/>
                          <a:latin typeface="+mn-lt"/>
                          <a:ea typeface="+mn-ea"/>
                          <a:cs typeface="+mn-cs"/>
                        </a:rPr>
                        <a:t> Premium Payment Term (PPT) + Deferment Period (DP) + Income Benefit Period (IBP)</a:t>
                      </a:r>
                    </a:p>
                  </a:txBody>
                  <a:tcPr marL="6531" marR="6531" marT="0" marB="0" anchor="b"/>
                </a:tc>
                <a:extLst>
                  <a:ext uri="{0D108BD9-81ED-4DB2-BD59-A6C34878D82A}">
                    <a16:rowId xmlns:a16="http://schemas.microsoft.com/office/drawing/2014/main" val="10005"/>
                  </a:ext>
                </a:extLst>
              </a:tr>
              <a:tr h="519658">
                <a:tc>
                  <a:txBody>
                    <a:bodyPr/>
                    <a:lstStyle/>
                    <a:p>
                      <a:pPr marL="0" marR="0" algn="ctr">
                        <a:spcBef>
                          <a:spcPts val="0"/>
                        </a:spcBef>
                        <a:spcAft>
                          <a:spcPts val="0"/>
                        </a:spcAft>
                      </a:pPr>
                      <a:r>
                        <a:rPr lang="en-GB" sz="1700" dirty="0">
                          <a:effectLst/>
                        </a:rPr>
                        <a:t>Income Benefit</a:t>
                      </a:r>
                      <a:r>
                        <a:rPr lang="en-GB" sz="1700" baseline="0" dirty="0">
                          <a:effectLst/>
                        </a:rPr>
                        <a:t> Option</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Level | Increasing</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6"/>
                  </a:ext>
                </a:extLst>
              </a:tr>
              <a:tr h="519658">
                <a:tc>
                  <a:txBody>
                    <a:bodyPr/>
                    <a:lstStyle/>
                    <a:p>
                      <a:pPr marL="0" marR="0" algn="ctr">
                        <a:spcBef>
                          <a:spcPts val="0"/>
                        </a:spcBef>
                        <a:spcAft>
                          <a:spcPts val="0"/>
                        </a:spcAft>
                      </a:pPr>
                      <a:r>
                        <a:rPr lang="en-GB" sz="1700" dirty="0">
                          <a:effectLst/>
                        </a:rPr>
                        <a:t>Pay Mode</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Annual, Semi-Annual, Quarterly, Monthly</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7"/>
                  </a:ext>
                </a:extLst>
              </a:tr>
              <a:tr h="727037">
                <a:tc>
                  <a:txBody>
                    <a:bodyPr/>
                    <a:lstStyle/>
                    <a:p>
                      <a:pPr marL="0" marR="0" algn="ctr">
                        <a:spcBef>
                          <a:spcPts val="0"/>
                        </a:spcBef>
                        <a:spcAft>
                          <a:spcPts val="0"/>
                        </a:spcAft>
                      </a:pPr>
                      <a:r>
                        <a:rPr lang="en-US" sz="1700" dirty="0">
                          <a:effectLst/>
                        </a:rPr>
                        <a:t>Minimum Sum Assured</a:t>
                      </a:r>
                      <a:endParaRPr lang="en-US" sz="1700" dirty="0">
                        <a:effectLst/>
                        <a:latin typeface="Calibri"/>
                        <a:ea typeface="Calibri"/>
                        <a:cs typeface="Times New Roman"/>
                      </a:endParaRPr>
                    </a:p>
                  </a:txBody>
                  <a:tcPr marL="6531" marR="6531" marT="0" marB="0" anchor="ctr"/>
                </a:tc>
                <a:tc>
                  <a:txBody>
                    <a:bodyPr/>
                    <a:lstStyle/>
                    <a:p>
                      <a:pPr marL="85725" marR="0" indent="0" algn="l" defTabSz="457200" rtl="0" eaLnBrk="1" latinLnBrk="0" hangingPunct="1">
                        <a:spcBef>
                          <a:spcPts val="0"/>
                        </a:spcBef>
                        <a:spcAft>
                          <a:spcPts val="0"/>
                        </a:spcAft>
                      </a:pPr>
                      <a:r>
                        <a:rPr lang="en-GB" sz="1700" kern="1200" dirty="0">
                          <a:solidFill>
                            <a:schemeClr val="tx1"/>
                          </a:solidFill>
                          <a:effectLst/>
                          <a:latin typeface="+mn-lt"/>
                          <a:ea typeface="+mn-ea"/>
                          <a:cs typeface="+mn-cs"/>
                        </a:rPr>
                        <a:t>Rs. 400,000  ( For entry ages between 51 to 55 years the minimum Sum Assured will be Rs. 600,000.)</a:t>
                      </a:r>
                      <a:endParaRPr lang="en-US" sz="1700" kern="1200" dirty="0">
                        <a:solidFill>
                          <a:schemeClr val="tx1"/>
                        </a:solidFill>
                        <a:effectLst/>
                        <a:latin typeface="+mn-lt"/>
                        <a:ea typeface="+mn-ea"/>
                        <a:cs typeface="+mn-cs"/>
                      </a:endParaRPr>
                    </a:p>
                  </a:txBody>
                  <a:tcPr marL="6531" marR="6531" marT="0" marB="0" anchor="ctr"/>
                </a:tc>
                <a:extLst>
                  <a:ext uri="{0D108BD9-81ED-4DB2-BD59-A6C34878D82A}">
                    <a16:rowId xmlns:a16="http://schemas.microsoft.com/office/drawing/2014/main" val="10008"/>
                  </a:ext>
                </a:extLst>
              </a:tr>
            </a:tbl>
          </a:graphicData>
        </a:graphic>
      </p:graphicFrame>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 name="Slide Number Placeholder 1"/>
          <p:cNvSpPr>
            <a:spLocks noGrp="1"/>
          </p:cNvSpPr>
          <p:nvPr>
            <p:ph type="sldNum" sz="quarter" idx="4"/>
          </p:nvPr>
        </p:nvSpPr>
        <p:spPr/>
        <p:txBody>
          <a:bodyPr/>
          <a:lstStyle/>
          <a:p>
            <a:fld id="{5B4875B8-9C96-45EF-BF54-2EA3677063F8}" type="slidenum">
              <a:rPr lang="en-IN" smtClean="0"/>
              <a:pPr/>
              <a:t>4</a:t>
            </a:fld>
            <a:endParaRPr lang="en-IN" dirty="0"/>
          </a:p>
        </p:txBody>
      </p:sp>
    </p:spTree>
    <p:extLst>
      <p:ext uri="{BB962C8B-B14F-4D97-AF65-F5344CB8AC3E}">
        <p14:creationId xmlns:p14="http://schemas.microsoft.com/office/powerpoint/2010/main" val="246275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734A0A8-AC20-488B-B856-3EF90B91EA1B}"/>
              </a:ext>
            </a:extLst>
          </p:cNvPr>
          <p:cNvSpPr txBox="1"/>
          <p:nvPr/>
        </p:nvSpPr>
        <p:spPr>
          <a:xfrm>
            <a:off x="659220" y="1029567"/>
            <a:ext cx="10940902" cy="52629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600" b="1" u="sng" dirty="0"/>
              <a:t>In the event of death of Life Insured before the commencement of Income Benefit Period</a:t>
            </a:r>
            <a:r>
              <a:rPr lang="en-GB" sz="1600" dirty="0"/>
              <a:t> the Death Benefit will be the highest of:</a:t>
            </a:r>
            <a:endParaRPr lang="en-IN" sz="1600" dirty="0"/>
          </a:p>
          <a:p>
            <a:pPr lvl="0"/>
            <a:r>
              <a:rPr lang="en-GB" sz="1600" dirty="0"/>
              <a:t>10 times the Annualized premium*; OR Sum Assured + Total Income Benefit</a:t>
            </a:r>
            <a:endParaRPr lang="en-IN" sz="1600" dirty="0"/>
          </a:p>
          <a:p>
            <a:r>
              <a:rPr lang="en-GB" sz="1600" dirty="0"/>
              <a:t>Where Sum Assured is the absolute amount assured to be paid immediately on death and the Total Income Benefit is an undiscounted total absolute amount of income benefit payable during the income benefit period. The Income benefit due will commence for the fixed Income Benefit Period from the date of death.  PLUS </a:t>
            </a:r>
            <a:endParaRPr lang="en-IN" sz="1600" dirty="0"/>
          </a:p>
          <a:p>
            <a:pPr lvl="0"/>
            <a:r>
              <a:rPr lang="en-GB" sz="1600" dirty="0"/>
              <a:t>Bonuses will continue to accrue on full Sum Assured till the end of the Income Benefit Period and total bonuses including Terminal Bonus (if any) will be paid at the end of Income Benefit Period.</a:t>
            </a:r>
            <a:endParaRPr lang="en-IN" sz="1600" dirty="0"/>
          </a:p>
          <a:p>
            <a:r>
              <a:rPr lang="en-GB" sz="1600" b="1" u="sng" dirty="0"/>
              <a:t>In the event of death of Life Insured on or after commencement of the Income Benefit </a:t>
            </a:r>
            <a:r>
              <a:rPr lang="en-GB" sz="1600" dirty="0"/>
              <a:t>Period the Death Benefit will be the highest of:</a:t>
            </a:r>
            <a:endParaRPr lang="en-IN" sz="1600" dirty="0"/>
          </a:p>
          <a:p>
            <a:pPr lvl="0"/>
            <a:r>
              <a:rPr lang="en-GB" sz="1600" dirty="0"/>
              <a:t>       10 times the Annualized premium*; OR Sum Assured + Outstanding Income Benefit</a:t>
            </a:r>
            <a:endParaRPr lang="en-IN" sz="1600" dirty="0"/>
          </a:p>
          <a:p>
            <a:r>
              <a:rPr lang="en-GB" sz="1600" dirty="0"/>
              <a:t>Where Sum Assured is the absolute amount assured to be paid immediately on death and the outstanding Income Benefit is an undiscounted absolute amount of outstanding income which will continue to be paid for the remaining Income Benefit Period.  PLUS  </a:t>
            </a:r>
            <a:endParaRPr lang="en-IN" sz="1600" dirty="0"/>
          </a:p>
          <a:p>
            <a:pPr lvl="0"/>
            <a:r>
              <a:rPr lang="en-GB" sz="1600" dirty="0"/>
              <a:t>Bonuses will continue to accrue on full Sum Assured till the end of the Income Benefit Period and total bonuses including Terminal Bonus (if any) will be paid at the end of Income Benefit Period.</a:t>
            </a:r>
            <a:endParaRPr lang="en-IN" sz="1600" dirty="0"/>
          </a:p>
          <a:p>
            <a:r>
              <a:rPr lang="en-GB" sz="1600" dirty="0"/>
              <a:t> </a:t>
            </a:r>
            <a:endParaRPr lang="en-IN" sz="1600" dirty="0"/>
          </a:p>
          <a:p>
            <a:r>
              <a:rPr lang="en-GB" sz="1600" dirty="0"/>
              <a:t>The Death Benefit payable shall never be less than 105% of Total premiums paid** </a:t>
            </a:r>
            <a:r>
              <a:rPr lang="en-US" sz="1600" dirty="0"/>
              <a:t>up to the date of death</a:t>
            </a:r>
            <a:endParaRPr lang="en-IN" sz="1600" dirty="0"/>
          </a:p>
          <a:p>
            <a:r>
              <a:rPr lang="en-GB" sz="1600" b="1" dirty="0"/>
              <a:t>*Annualized premium</a:t>
            </a:r>
            <a:r>
              <a:rPr lang="en-GB" sz="1600" dirty="0"/>
              <a:t> shall be the premium amount payable in a year chosen by the policyholder, excluding the taxes, rider premiums, underwriting extra premiums and loadings for modal premiums, if any.</a:t>
            </a:r>
            <a:endParaRPr lang="en-IN" sz="1600" dirty="0"/>
          </a:p>
          <a:p>
            <a:r>
              <a:rPr lang="en-GB" sz="1600" b="1" dirty="0"/>
              <a:t>**Total Premiums paid</a:t>
            </a:r>
            <a:r>
              <a:rPr lang="en-GB" sz="1600" dirty="0"/>
              <a:t> means total of all the premiums received, excluding any extra premium, any rider premium and taxes</a:t>
            </a:r>
            <a:endParaRPr lang="en-IN" sz="1600" dirty="0"/>
          </a:p>
        </p:txBody>
      </p:sp>
      <p:sp>
        <p:nvSpPr>
          <p:cNvPr id="12" name="Title 75">
            <a:extLst>
              <a:ext uri="{FF2B5EF4-FFF2-40B4-BE49-F238E27FC236}">
                <a16:creationId xmlns:a16="http://schemas.microsoft.com/office/drawing/2014/main" id="{5FBC5D0F-D16F-4300-A5B0-F14C3FBDA7BE}"/>
              </a:ext>
            </a:extLst>
          </p:cNvPr>
          <p:cNvSpPr>
            <a:spLocks noGrp="1"/>
          </p:cNvSpPr>
          <p:nvPr>
            <p:ph type="title"/>
          </p:nvPr>
        </p:nvSpPr>
        <p:spPr>
          <a:xfrm>
            <a:off x="514979" y="441028"/>
            <a:ext cx="7231146" cy="527168"/>
          </a:xfrm>
        </p:spPr>
        <p:txBody>
          <a:bodyPr/>
          <a:lstStyle/>
          <a:p>
            <a:r>
              <a:rPr lang="en-US" sz="2400" dirty="0"/>
              <a:t>Death Benefit</a:t>
            </a:r>
          </a:p>
        </p:txBody>
      </p:sp>
      <p:sp>
        <p:nvSpPr>
          <p:cNvPr id="2" name="Slide Number Placeholder 1"/>
          <p:cNvSpPr>
            <a:spLocks noGrp="1"/>
          </p:cNvSpPr>
          <p:nvPr>
            <p:ph type="sldNum" sz="quarter" idx="4"/>
          </p:nvPr>
        </p:nvSpPr>
        <p:spPr/>
        <p:txBody>
          <a:bodyPr/>
          <a:lstStyle/>
          <a:p>
            <a:fld id="{5B4875B8-9C96-45EF-BF54-2EA3677063F8}" type="slidenum">
              <a:rPr lang="en-IN" smtClean="0"/>
              <a:pPr/>
              <a:t>5</a:t>
            </a:fld>
            <a:endParaRPr lang="en-IN" dirty="0"/>
          </a:p>
        </p:txBody>
      </p:sp>
    </p:spTree>
    <p:extLst>
      <p:ext uri="{BB962C8B-B14F-4D97-AF65-F5344CB8AC3E}">
        <p14:creationId xmlns:p14="http://schemas.microsoft.com/office/powerpoint/2010/main" val="1797477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9426014" y="2754335"/>
            <a:ext cx="809072" cy="12860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itle 75"/>
          <p:cNvSpPr>
            <a:spLocks noGrp="1"/>
          </p:cNvSpPr>
          <p:nvPr>
            <p:ph type="title"/>
          </p:nvPr>
        </p:nvSpPr>
        <p:spPr>
          <a:xfrm>
            <a:off x="544394" y="459507"/>
            <a:ext cx="7828131" cy="507445"/>
          </a:xfrm>
        </p:spPr>
        <p:txBody>
          <a:bodyPr/>
          <a:lstStyle/>
          <a:p>
            <a:r>
              <a:rPr lang="en-US" sz="2400" dirty="0">
                <a:latin typeface="+mn-lt"/>
              </a:rPr>
              <a:t>Plan Benefits</a:t>
            </a:r>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4" name="TextBox 33"/>
          <p:cNvSpPr txBox="1"/>
          <p:nvPr/>
        </p:nvSpPr>
        <p:spPr>
          <a:xfrm>
            <a:off x="544393" y="1120146"/>
            <a:ext cx="11172685" cy="501675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600" b="1" u="sng" dirty="0">
                <a:solidFill>
                  <a:srgbClr val="C00000"/>
                </a:solidFill>
                <a:ea typeface="Calibri" panose="020F0502020204030204" pitchFamily="34" charset="0"/>
                <a:cs typeface="Times New Roman" panose="02020603050405020304" pitchFamily="18" charset="0"/>
              </a:rPr>
              <a:t>Accidental Death Benefit:</a:t>
            </a:r>
            <a:endParaRPr lang="en-IN" sz="1600" b="1" u="sng" dirty="0">
              <a:solidFill>
                <a:srgbClr val="C00000"/>
              </a:solidFill>
              <a:ea typeface="Calibri" panose="020F0502020204030204" pitchFamily="34" charset="0"/>
              <a:cs typeface="Times New Roman" panose="02020603050405020304" pitchFamily="18" charset="0"/>
            </a:endParaRPr>
          </a:p>
          <a:p>
            <a:r>
              <a:rPr lang="en-US" sz="1600" dirty="0"/>
              <a:t>In the event of death of a Life Insured due to an accident, additional benefit equal to the Sum Assured chosen will be paid immediately in lump sum to the nominee as an Accidental Death Benefit.</a:t>
            </a:r>
          </a:p>
          <a:p>
            <a:endParaRPr lang="en-US" sz="1600" dirty="0"/>
          </a:p>
          <a:p>
            <a:r>
              <a:rPr lang="en-US" sz="1600" b="1" u="sng" dirty="0">
                <a:solidFill>
                  <a:srgbClr val="C00000"/>
                </a:solidFill>
                <a:ea typeface="Calibri" panose="020F0502020204030204" pitchFamily="34" charset="0"/>
                <a:cs typeface="Times New Roman" panose="02020603050405020304" pitchFamily="18" charset="0"/>
              </a:rPr>
              <a:t>INCOME BENEFIT</a:t>
            </a:r>
          </a:p>
          <a:p>
            <a:r>
              <a:rPr lang="en-GB" sz="1600" dirty="0"/>
              <a:t>Monthly income benefit in advance as a percentage of the sum assured over the Income Benefit Period will be paid.</a:t>
            </a:r>
            <a:endParaRPr lang="en-US" sz="1600" dirty="0"/>
          </a:p>
          <a:p>
            <a:r>
              <a:rPr lang="en-US" sz="1600" dirty="0"/>
              <a:t>Income Benefit Options available:</a:t>
            </a:r>
          </a:p>
          <a:p>
            <a:pPr marL="280988" indent="-280988">
              <a:buFont typeface="Wingdings" pitchFamily="2" charset="2"/>
              <a:buChar char="ü"/>
            </a:pPr>
            <a:r>
              <a:rPr lang="en-GB" sz="1600" b="1" dirty="0"/>
              <a:t> Level Income Benefit</a:t>
            </a:r>
            <a:endParaRPr lang="en-US" sz="1600" b="1" dirty="0"/>
          </a:p>
          <a:p>
            <a:pPr marL="338138" indent="-338138"/>
            <a:r>
              <a:rPr lang="en-GB" sz="1600" dirty="0"/>
              <a:t>	1% of the Sum Assured per month fixed throughout the Income Benefit Period (IBP). </a:t>
            </a:r>
            <a:endParaRPr lang="en-US" sz="1600" dirty="0"/>
          </a:p>
          <a:p>
            <a:pPr marL="280988" indent="-280988">
              <a:buFont typeface="Wingdings" pitchFamily="2" charset="2"/>
              <a:buChar char="ü"/>
            </a:pPr>
            <a:r>
              <a:rPr lang="en-GB" sz="1600" b="1" dirty="0"/>
              <a:t>Increasing Income Benefit</a:t>
            </a:r>
            <a:endParaRPr lang="en-US" sz="1600" b="1" dirty="0"/>
          </a:p>
          <a:p>
            <a:pPr marL="280988" indent="-280988"/>
            <a:r>
              <a:rPr lang="en-US" sz="1600" b="1" dirty="0"/>
              <a:t>	</a:t>
            </a:r>
            <a:r>
              <a:rPr lang="en-GB" sz="1600" dirty="0"/>
              <a:t>1% of the Sum Assured per month and increase at 5% per annum simple after every 12 months during the Income Benefit Period (IBP). </a:t>
            </a:r>
            <a:r>
              <a:rPr lang="en-US" sz="1600" dirty="0"/>
              <a:t> </a:t>
            </a:r>
            <a:r>
              <a:rPr lang="en-GB" sz="1600" dirty="0"/>
              <a:t> </a:t>
            </a:r>
            <a:endParaRPr lang="en-US" sz="1600" dirty="0"/>
          </a:p>
          <a:p>
            <a:r>
              <a:rPr lang="en-GB" sz="1600" dirty="0"/>
              <a:t> (Please refer to Appendix I for the increasing factors applicable to the sum assured to calculate the monthly income benefits.)</a:t>
            </a:r>
          </a:p>
          <a:p>
            <a:endParaRPr lang="en-GB" sz="1600" dirty="0"/>
          </a:p>
          <a:p>
            <a:r>
              <a:rPr lang="en-GB" sz="1600" b="1" u="sng" dirty="0">
                <a:solidFill>
                  <a:srgbClr val="C00000"/>
                </a:solidFill>
                <a:ea typeface="Calibri" panose="020F0502020204030204" pitchFamily="34" charset="0"/>
                <a:cs typeface="Times New Roman" panose="02020603050405020304" pitchFamily="18" charset="0"/>
              </a:rPr>
              <a:t>Maturity Benefit</a:t>
            </a:r>
            <a:endParaRPr lang="en-IN" sz="1600" b="1" u="sng" dirty="0">
              <a:solidFill>
                <a:srgbClr val="C00000"/>
              </a:solidFill>
              <a:ea typeface="Calibri" panose="020F0502020204030204" pitchFamily="34" charset="0"/>
              <a:cs typeface="Times New Roman" panose="02020603050405020304" pitchFamily="18" charset="0"/>
            </a:endParaRPr>
          </a:p>
          <a:p>
            <a:r>
              <a:rPr lang="en-GB" sz="1600" dirty="0"/>
              <a:t>In the event the Life Insured survives to the end of the policy term, the maturity benefit will be:</a:t>
            </a:r>
            <a:endParaRPr lang="en-IN" sz="1600" dirty="0"/>
          </a:p>
          <a:p>
            <a:pPr lvl="0"/>
            <a:r>
              <a:rPr lang="en-GB" sz="1600" dirty="0"/>
              <a:t>Attached bonuses accrued till maturity date; </a:t>
            </a:r>
            <a:r>
              <a:rPr lang="en-GB" sz="1600" b="1" i="1" u="sng" dirty="0"/>
              <a:t>plus</a:t>
            </a:r>
            <a:endParaRPr lang="en-IN" sz="1600" dirty="0"/>
          </a:p>
          <a:p>
            <a:pPr lvl="0"/>
            <a:r>
              <a:rPr lang="en-GB" sz="1600" dirty="0"/>
              <a:t>Terminal bonus (if any)</a:t>
            </a:r>
            <a:endParaRPr lang="en-IN" sz="1600" dirty="0"/>
          </a:p>
          <a:p>
            <a:r>
              <a:rPr lang="en-GB" sz="1600" dirty="0"/>
              <a:t> The policy shall be terminated once the maturity benefit is paid.  </a:t>
            </a:r>
            <a:endParaRPr lang="en-IN" sz="1600" dirty="0"/>
          </a:p>
          <a:p>
            <a:endParaRPr lang="en-US" sz="1600" dirty="0"/>
          </a:p>
        </p:txBody>
      </p:sp>
      <p:sp>
        <p:nvSpPr>
          <p:cNvPr id="2" name="Slide Number Placeholder 1"/>
          <p:cNvSpPr>
            <a:spLocks noGrp="1"/>
          </p:cNvSpPr>
          <p:nvPr>
            <p:ph type="sldNum" sz="quarter" idx="4"/>
          </p:nvPr>
        </p:nvSpPr>
        <p:spPr/>
        <p:txBody>
          <a:bodyPr/>
          <a:lstStyle/>
          <a:p>
            <a:fld id="{5B4875B8-9C96-45EF-BF54-2EA3677063F8}" type="slidenum">
              <a:rPr lang="en-IN" smtClean="0"/>
              <a:pPr/>
              <a:t>6</a:t>
            </a:fld>
            <a:endParaRPr lang="en-IN" dirty="0"/>
          </a:p>
        </p:txBody>
      </p:sp>
    </p:spTree>
    <p:extLst>
      <p:ext uri="{BB962C8B-B14F-4D97-AF65-F5344CB8AC3E}">
        <p14:creationId xmlns:p14="http://schemas.microsoft.com/office/powerpoint/2010/main" val="2462755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9426014" y="2754335"/>
            <a:ext cx="809072" cy="12860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itle 75"/>
          <p:cNvSpPr>
            <a:spLocks noGrp="1"/>
          </p:cNvSpPr>
          <p:nvPr>
            <p:ph type="title"/>
          </p:nvPr>
        </p:nvSpPr>
        <p:spPr>
          <a:xfrm>
            <a:off x="544394" y="459507"/>
            <a:ext cx="7828131" cy="507445"/>
          </a:xfrm>
        </p:spPr>
        <p:txBody>
          <a:bodyPr/>
          <a:lstStyle/>
          <a:p>
            <a:r>
              <a:rPr lang="en-US" sz="2400" dirty="0"/>
              <a:t>Plan Benefits</a:t>
            </a:r>
            <a:endParaRPr lang="en-IN" sz="2400" dirty="0"/>
          </a:p>
        </p:txBody>
      </p:sp>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 name="Rectangle 1"/>
          <p:cNvSpPr/>
          <p:nvPr/>
        </p:nvSpPr>
        <p:spPr>
          <a:xfrm>
            <a:off x="544394" y="1265273"/>
            <a:ext cx="10962167" cy="45397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GB" sz="1700" b="1" u="sng" dirty="0">
                <a:solidFill>
                  <a:srgbClr val="C00000"/>
                </a:solidFill>
                <a:ea typeface="Calibri" panose="020F0502020204030204" pitchFamily="34" charset="0"/>
                <a:cs typeface="Times New Roman" panose="02020603050405020304" pitchFamily="18" charset="0"/>
              </a:rPr>
              <a:t>Bonus </a:t>
            </a:r>
          </a:p>
          <a:p>
            <a:r>
              <a:rPr lang="en-GB" sz="1700" b="1" dirty="0"/>
              <a:t>Regular bonus (if any)</a:t>
            </a:r>
            <a:r>
              <a:rPr lang="en-GB" sz="1700" dirty="0"/>
              <a:t> – Aditya Birla Sun Life Insurance (A</a:t>
            </a:r>
            <a:r>
              <a:rPr lang="en-US" sz="1700" dirty="0"/>
              <a:t>BSLI) will declare compound reversionary bonuses at the end of each financial year and will be added to your policy on its policy anniversary</a:t>
            </a:r>
            <a:r>
              <a:rPr lang="en-GB" sz="1700" dirty="0"/>
              <a:t>. Bonuses once attached to the policy are guaranteed to be payable, at the end of Income Benefit Period, in case of maturity or death. In case of Death, interim bonus may also be payable. In case of surrender, the surrender value of the attached bonuses will be payable. The regular bonus rate declared by ABSLI may vary and will depend on the actual experience regarding various factors and the prevailing economic conditions. Future bonuses are however not guaranteed and will depend upon the future profits of the participating business. </a:t>
            </a:r>
          </a:p>
          <a:p>
            <a:r>
              <a:rPr lang="en-GB" sz="1700" b="1" dirty="0"/>
              <a:t>Terminal bonus (if any)</a:t>
            </a:r>
            <a:r>
              <a:rPr lang="en-GB" sz="1700" dirty="0"/>
              <a:t> - ABSLI may also pay a terminal bonus, on maturity, surrender or death, if earlier, based on the actual experience and the prevailing economic conditions.</a:t>
            </a:r>
          </a:p>
          <a:p>
            <a:endParaRPr lang="en-GB" sz="1700" b="1" u="sng" dirty="0">
              <a:solidFill>
                <a:srgbClr val="C00000"/>
              </a:solidFill>
              <a:ea typeface="Calibri" panose="020F0502020204030204" pitchFamily="34" charset="0"/>
              <a:cs typeface="Times New Roman" panose="02020603050405020304" pitchFamily="18" charset="0"/>
            </a:endParaRPr>
          </a:p>
          <a:p>
            <a:pPr algn="just">
              <a:spcAft>
                <a:spcPts val="0"/>
              </a:spcAft>
            </a:pPr>
            <a:r>
              <a:rPr lang="en-GB" sz="1700" b="1" u="sng" dirty="0">
                <a:solidFill>
                  <a:srgbClr val="C00000"/>
                </a:solidFill>
                <a:ea typeface="Calibri" panose="020F0502020204030204" pitchFamily="34" charset="0"/>
                <a:cs typeface="Times New Roman" panose="02020603050405020304" pitchFamily="18" charset="0"/>
              </a:rPr>
              <a:t>Riders </a:t>
            </a:r>
          </a:p>
          <a:p>
            <a:pPr algn="just">
              <a:spcAft>
                <a:spcPts val="0"/>
              </a:spcAft>
            </a:pPr>
            <a:r>
              <a:rPr lang="en-US" sz="1700" dirty="0">
                <a:ea typeface="Calibri" panose="020F0502020204030204" pitchFamily="34" charset="0"/>
                <a:cs typeface="Calibri" panose="020F0502020204030204" pitchFamily="34" charset="0"/>
              </a:rPr>
              <a:t>For added protection, you can enhance your insurance coverage during the policy term by adding following riders for a nominal extra cost.</a:t>
            </a:r>
            <a:endParaRPr lang="en-IN" sz="1700" b="1" u="sng" dirty="0">
              <a:solidFill>
                <a:srgbClr val="C00000"/>
              </a:solidFill>
              <a:ea typeface="Calibri" panose="020F0502020204030204" pitchFamily="34" charset="0"/>
              <a:cs typeface="Times New Roman" panose="02020603050405020304" pitchFamily="18" charset="0"/>
            </a:endParaRPr>
          </a:p>
          <a:p>
            <a:r>
              <a:rPr lang="en-GB" sz="1700" dirty="0">
                <a:ea typeface="Calibri" panose="020F0502020204030204" pitchFamily="34" charset="0"/>
                <a:cs typeface="Calibri" panose="020F0502020204030204" pitchFamily="34" charset="0"/>
              </a:rPr>
              <a:t>ABSLI Waiver of Premium Rider (UIN: 109C017V03)</a:t>
            </a:r>
            <a:r>
              <a:rPr lang="en-US" sz="1700" dirty="0">
                <a:ea typeface="Calibri" panose="020F0502020204030204" pitchFamily="34" charset="0"/>
                <a:cs typeface="Calibri" panose="020F0502020204030204" pitchFamily="34" charset="0"/>
              </a:rPr>
              <a:t> </a:t>
            </a:r>
            <a:endParaRPr lang="en-IN" sz="1700" dirty="0">
              <a:ea typeface="Calibri" panose="020F0502020204030204" pitchFamily="34" charset="0"/>
              <a:cs typeface="Calibri" panose="020F0502020204030204" pitchFamily="34" charset="0"/>
            </a:endParaRPr>
          </a:p>
          <a:p>
            <a:r>
              <a:rPr lang="en-GB" sz="1700" dirty="0">
                <a:ea typeface="Calibri" panose="020F0502020204030204" pitchFamily="34" charset="0"/>
                <a:cs typeface="Calibri" panose="020F0502020204030204" pitchFamily="34" charset="0"/>
              </a:rPr>
              <a:t>ABSLI Critical Illness Rider (UIN: 109B019V03):</a:t>
            </a:r>
            <a:endParaRPr lang="en-IN" sz="1700" dirty="0">
              <a:ea typeface="Calibri" panose="020F0502020204030204" pitchFamily="34" charset="0"/>
              <a:cs typeface="Calibri" panose="020F0502020204030204" pitchFamily="34" charset="0"/>
            </a:endParaRPr>
          </a:p>
          <a:p>
            <a:pPr lvl="0" algn="just" eaLnBrk="0" fontAlgn="base" hangingPunct="0">
              <a:spcBef>
                <a:spcPct val="0"/>
              </a:spcBef>
              <a:spcAft>
                <a:spcPct val="0"/>
              </a:spcAft>
            </a:pPr>
            <a:r>
              <a:rPr lang="en-US" sz="1700" dirty="0">
                <a:ea typeface="Calibri" panose="020F0502020204030204" pitchFamily="34" charset="0"/>
                <a:cs typeface="Calibri" panose="020F0502020204030204" pitchFamily="34" charset="0"/>
              </a:rPr>
              <a:t>Please refer to detailed brochures on riders, or visit our website for further details.</a:t>
            </a:r>
            <a:endParaRPr lang="en-IN" sz="1700" dirty="0"/>
          </a:p>
        </p:txBody>
      </p:sp>
      <p:sp>
        <p:nvSpPr>
          <p:cNvPr id="3" name="Slide Number Placeholder 2"/>
          <p:cNvSpPr>
            <a:spLocks noGrp="1"/>
          </p:cNvSpPr>
          <p:nvPr>
            <p:ph type="sldNum" sz="quarter" idx="4"/>
          </p:nvPr>
        </p:nvSpPr>
        <p:spPr/>
        <p:txBody>
          <a:bodyPr/>
          <a:lstStyle/>
          <a:p>
            <a:fld id="{5B4875B8-9C96-45EF-BF54-2EA3677063F8}" type="slidenum">
              <a:rPr lang="en-IN" smtClean="0"/>
              <a:pPr/>
              <a:t>7</a:t>
            </a:fld>
            <a:endParaRPr lang="en-IN" dirty="0"/>
          </a:p>
        </p:txBody>
      </p:sp>
    </p:spTree>
    <p:extLst>
      <p:ext uri="{BB962C8B-B14F-4D97-AF65-F5344CB8AC3E}">
        <p14:creationId xmlns:p14="http://schemas.microsoft.com/office/powerpoint/2010/main" val="412759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28" name="AutoShape 4" descr="Image result for slight curved arr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93" name="Title 1"/>
          <p:cNvSpPr txBox="1">
            <a:spLocks/>
          </p:cNvSpPr>
          <p:nvPr/>
        </p:nvSpPr>
        <p:spPr>
          <a:xfrm>
            <a:off x="873042" y="2022623"/>
            <a:ext cx="7067184" cy="1273175"/>
          </a:xfrm>
          <a:prstGeom prst="rect">
            <a:avLst/>
          </a:prstGeom>
        </p:spPr>
        <p:txBody>
          <a:bodyPr lIns="0" tIns="0" rIns="0" bIns="0" anchor="b"/>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b="1" dirty="0">
                <a:solidFill>
                  <a:schemeClr val="bg1"/>
                </a:solidFill>
                <a:latin typeface="Calibri" charset="0"/>
                <a:ea typeface="Calibri" charset="0"/>
                <a:cs typeface="Calibri" charset="0"/>
              </a:rPr>
              <a:t>Ill</a:t>
            </a:r>
            <a:r>
              <a:rPr kumimoji="0" lang="en-US" sz="3600" b="1" i="0" u="none" strike="noStrike" kern="1200" cap="none" spc="0" normalizeH="0" baseline="0" noProof="0" dirty="0" err="1">
                <a:ln>
                  <a:noFill/>
                </a:ln>
                <a:solidFill>
                  <a:schemeClr val="bg1"/>
                </a:solidFill>
                <a:effectLst/>
                <a:uLnTx/>
                <a:uFillTx/>
                <a:latin typeface="Calibri" charset="0"/>
                <a:ea typeface="Calibri" charset="0"/>
                <a:cs typeface="Calibri" charset="0"/>
              </a:rPr>
              <a:t>ustrations</a:t>
            </a:r>
            <a:endParaRPr kumimoji="0" lang="en-US" sz="3600" b="1" i="0" u="none" strike="noStrike" kern="1200" cap="none" spc="0" normalizeH="0" baseline="0" noProof="0" dirty="0">
              <a:ln>
                <a:noFill/>
              </a:ln>
              <a:solidFill>
                <a:schemeClr val="bg1"/>
              </a:solidFill>
              <a:effectLst/>
              <a:uLnTx/>
              <a:uFillTx/>
              <a:latin typeface="Calibri" charset="0"/>
              <a:ea typeface="Calibri" charset="0"/>
              <a:cs typeface="Calibri" charset="0"/>
            </a:endParaRPr>
          </a:p>
        </p:txBody>
      </p:sp>
      <p:sp>
        <p:nvSpPr>
          <p:cNvPr id="2" name="Slide Number Placeholder 1"/>
          <p:cNvSpPr>
            <a:spLocks noGrp="1"/>
          </p:cNvSpPr>
          <p:nvPr>
            <p:ph type="sldNum" sz="quarter" idx="12"/>
          </p:nvPr>
        </p:nvSpPr>
        <p:spPr/>
        <p:txBody>
          <a:bodyPr/>
          <a:lstStyle/>
          <a:p>
            <a:fld id="{DAE700EE-7802-CE47-9C55-9D9E09EF8956}" type="slidenum">
              <a:rPr lang="en-US" smtClean="0"/>
              <a:pPr/>
              <a:t>8</a:t>
            </a:fld>
            <a:endParaRPr lang="en-US" dirty="0"/>
          </a:p>
        </p:txBody>
      </p:sp>
    </p:spTree>
    <p:extLst>
      <p:ext uri="{BB962C8B-B14F-4D97-AF65-F5344CB8AC3E}">
        <p14:creationId xmlns:p14="http://schemas.microsoft.com/office/powerpoint/2010/main" val="2462755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5B4875B8-9C96-45EF-BF54-2EA3677063F8}" type="slidenum">
              <a:rPr lang="en-IN" smtClean="0"/>
              <a:pPr/>
              <a:t>9</a:t>
            </a:fld>
            <a:endParaRPr lang="en-IN"/>
          </a:p>
        </p:txBody>
      </p:sp>
      <p:sp>
        <p:nvSpPr>
          <p:cNvPr id="227" name="Title 4"/>
          <p:cNvSpPr>
            <a:spLocks noGrp="1"/>
          </p:cNvSpPr>
          <p:nvPr>
            <p:ph type="title"/>
          </p:nvPr>
        </p:nvSpPr>
        <p:spPr/>
        <p:txBody>
          <a:bodyPr anchor="ctr"/>
          <a:lstStyle/>
          <a:p>
            <a:pPr>
              <a:lnSpc>
                <a:spcPts val="2600"/>
              </a:lnSpc>
            </a:pPr>
            <a:r>
              <a:rPr lang="en-US" sz="2400" b="1" dirty="0">
                <a:latin typeface="Calibri" pitchFamily="34" charset="0"/>
                <a:ea typeface="+mn-ea"/>
                <a:cs typeface="+mn-cs"/>
              </a:rPr>
              <a:t>ABSLI Monthly Income Plan – Level Income Benefit</a:t>
            </a:r>
            <a:endParaRPr lang="en-IN" sz="2400" b="1" dirty="0">
              <a:latin typeface="Calibri" pitchFamily="34" charset="0"/>
              <a:ea typeface="+mn-ea"/>
              <a:cs typeface="+mn-cs"/>
            </a:endParaRPr>
          </a:p>
        </p:txBody>
      </p:sp>
      <p:grpSp>
        <p:nvGrpSpPr>
          <p:cNvPr id="2" name="Group 143"/>
          <p:cNvGrpSpPr/>
          <p:nvPr/>
        </p:nvGrpSpPr>
        <p:grpSpPr>
          <a:xfrm>
            <a:off x="392710" y="1030312"/>
            <a:ext cx="11272391" cy="476163"/>
            <a:chOff x="595450" y="2209308"/>
            <a:chExt cx="9188630" cy="476163"/>
          </a:xfrm>
        </p:grpSpPr>
        <p:sp>
          <p:nvSpPr>
            <p:cNvPr id="141" name="Rectangle 140"/>
            <p:cNvSpPr/>
            <p:nvPr/>
          </p:nvSpPr>
          <p:spPr>
            <a:xfrm>
              <a:off x="595450" y="2209308"/>
              <a:ext cx="9188630" cy="307777"/>
            </a:xfrm>
            <a:prstGeom prst="rect">
              <a:avLst/>
            </a:prstGeom>
            <a:solidFill>
              <a:srgbClr val="D68D8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99" name="TextBox 98"/>
            <p:cNvSpPr txBox="1"/>
            <p:nvPr/>
          </p:nvSpPr>
          <p:spPr>
            <a:xfrm>
              <a:off x="671316" y="2223806"/>
              <a:ext cx="9112753" cy="461665"/>
            </a:xfrm>
            <a:prstGeom prst="rect">
              <a:avLst/>
            </a:prstGeom>
            <a:noFill/>
          </p:spPr>
          <p:txBody>
            <a:bodyPr wrap="square" rtlCol="0" anchor="ctr">
              <a:spAutoFit/>
            </a:bodyPr>
            <a:lstStyle/>
            <a:p>
              <a:pPr algn="ctr"/>
              <a:r>
                <a:rPr lang="en-US" sz="1200" b="1" u="sng" dirty="0">
                  <a:latin typeface="Calibri" pitchFamily="34" charset="0"/>
                </a:rPr>
                <a:t>Level Income Benefit</a:t>
              </a:r>
              <a:r>
                <a:rPr lang="en-US" sz="1200" b="1" dirty="0">
                  <a:latin typeface="Calibri" pitchFamily="34" charset="0"/>
                </a:rPr>
                <a:t> : Age = 35 years  | PPT = 10 yrs | DP = 10 yrs | IBP = 10 yrs | PT= 30 yrs (10+10+10)</a:t>
              </a:r>
            </a:p>
            <a:p>
              <a:pPr algn="ctr"/>
              <a:endParaRPr lang="en-US" sz="1200" b="1" u="sng" dirty="0">
                <a:latin typeface="Calibri" pitchFamily="34" charset="0"/>
              </a:endParaRPr>
            </a:p>
          </p:txBody>
        </p:sp>
        <p:sp>
          <p:nvSpPr>
            <p:cNvPr id="142" name="Right Triangle 141"/>
            <p:cNvSpPr/>
            <p:nvPr/>
          </p:nvSpPr>
          <p:spPr>
            <a:xfrm flipV="1">
              <a:off x="9235430"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43" name="Right Triangle 142"/>
            <p:cNvSpPr/>
            <p:nvPr/>
          </p:nvSpPr>
          <p:spPr>
            <a:xfrm flipH="1" flipV="1">
              <a:off x="621576" y="2525063"/>
              <a:ext cx="548640" cy="91440"/>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grpSp>
      <p:sp>
        <p:nvSpPr>
          <p:cNvPr id="252" name="TextBox 251"/>
          <p:cNvSpPr txBox="1"/>
          <p:nvPr/>
        </p:nvSpPr>
        <p:spPr>
          <a:xfrm>
            <a:off x="10493518" y="4077306"/>
            <a:ext cx="1713485" cy="415498"/>
          </a:xfrm>
          <a:prstGeom prst="rect">
            <a:avLst/>
          </a:prstGeom>
          <a:noFill/>
        </p:spPr>
        <p:txBody>
          <a:bodyPr wrap="square" rtlCol="0" anchor="ctr">
            <a:spAutoFit/>
          </a:bodyPr>
          <a:lstStyle/>
          <a:p>
            <a:r>
              <a:rPr lang="en-US" sz="1050" b="1" dirty="0">
                <a:solidFill>
                  <a:schemeClr val="tx1">
                    <a:lumMod val="75000"/>
                    <a:lumOff val="25000"/>
                  </a:schemeClr>
                </a:solidFill>
                <a:latin typeface="Calibri" pitchFamily="34" charset="0"/>
              </a:rPr>
              <a:t>End of </a:t>
            </a:r>
          </a:p>
          <a:p>
            <a:r>
              <a:rPr lang="en-US" sz="1050" b="1" dirty="0">
                <a:solidFill>
                  <a:schemeClr val="tx1">
                    <a:lumMod val="75000"/>
                    <a:lumOff val="25000"/>
                  </a:schemeClr>
                </a:solidFill>
                <a:latin typeface="Calibri" pitchFamily="34" charset="0"/>
              </a:rPr>
              <a:t>Policy Term (PT)</a:t>
            </a:r>
          </a:p>
        </p:txBody>
      </p:sp>
      <p:grpSp>
        <p:nvGrpSpPr>
          <p:cNvPr id="5" name="Group 134"/>
          <p:cNvGrpSpPr/>
          <p:nvPr/>
        </p:nvGrpSpPr>
        <p:grpSpPr>
          <a:xfrm>
            <a:off x="695258" y="2147435"/>
            <a:ext cx="10396806" cy="2627218"/>
            <a:chOff x="502153" y="1648825"/>
            <a:chExt cx="10394098" cy="2627218"/>
          </a:xfrm>
        </p:grpSpPr>
        <p:sp>
          <p:nvSpPr>
            <p:cNvPr id="230" name="TextBox 229"/>
            <p:cNvSpPr txBox="1"/>
            <p:nvPr/>
          </p:nvSpPr>
          <p:spPr>
            <a:xfrm>
              <a:off x="566436" y="3880964"/>
              <a:ext cx="253596" cy="253916"/>
            </a:xfrm>
            <a:prstGeom prst="rect">
              <a:avLst/>
            </a:prstGeom>
            <a:noFill/>
          </p:spPr>
          <p:txBody>
            <a:bodyPr wrap="none" rtlCol="0" anchor="ctr">
              <a:spAutoFit/>
            </a:bodyPr>
            <a:lstStyle/>
            <a:p>
              <a:r>
                <a:rPr lang="en-US" sz="1050" b="1" dirty="0">
                  <a:latin typeface="Calibri" pitchFamily="34" charset="0"/>
                </a:rPr>
                <a:t>1</a:t>
              </a:r>
            </a:p>
          </p:txBody>
        </p:sp>
        <p:sp>
          <p:nvSpPr>
            <p:cNvPr id="231" name="TextBox 230"/>
            <p:cNvSpPr txBox="1"/>
            <p:nvPr/>
          </p:nvSpPr>
          <p:spPr>
            <a:xfrm>
              <a:off x="1118897" y="3116849"/>
              <a:ext cx="2183778" cy="276999"/>
            </a:xfrm>
            <a:prstGeom prst="rect">
              <a:avLst/>
            </a:prstGeom>
            <a:noFill/>
            <a:ln>
              <a:solidFill>
                <a:srgbClr val="CC1429"/>
              </a:solidFill>
            </a:ln>
          </p:spPr>
          <p:txBody>
            <a:bodyPr wrap="square" rtlCol="0">
              <a:spAutoFit/>
            </a:bodyPr>
            <a:lstStyle/>
            <a:p>
              <a:pPr algn="ctr"/>
              <a:r>
                <a:rPr lang="en-US" sz="1200" b="1" dirty="0">
                  <a:latin typeface="Calibri" pitchFamily="34" charset="0"/>
                  <a:cs typeface="Arial" pitchFamily="34" charset="0"/>
                </a:rPr>
                <a:t>Premium Payment Term (PT)</a:t>
              </a:r>
              <a:endParaRPr lang="en-US" sz="1200" b="1" baseline="30000" dirty="0">
                <a:latin typeface="Calibri" pitchFamily="34" charset="0"/>
                <a:cs typeface="Arial" pitchFamily="34" charset="0"/>
              </a:endParaRPr>
            </a:p>
          </p:txBody>
        </p:sp>
        <p:sp>
          <p:nvSpPr>
            <p:cNvPr id="232" name="TextBox 231"/>
            <p:cNvSpPr txBox="1"/>
            <p:nvPr/>
          </p:nvSpPr>
          <p:spPr>
            <a:xfrm>
              <a:off x="1618086" y="3884811"/>
              <a:ext cx="253596" cy="253916"/>
            </a:xfrm>
            <a:prstGeom prst="rect">
              <a:avLst/>
            </a:prstGeom>
            <a:noFill/>
          </p:spPr>
          <p:txBody>
            <a:bodyPr wrap="none" rtlCol="0" anchor="ctr">
              <a:spAutoFit/>
            </a:bodyPr>
            <a:lstStyle/>
            <a:p>
              <a:r>
                <a:rPr lang="en-US" sz="1050" b="1" dirty="0">
                  <a:latin typeface="Calibri" pitchFamily="34" charset="0"/>
                </a:rPr>
                <a:t>4</a:t>
              </a:r>
            </a:p>
          </p:txBody>
        </p:sp>
        <p:sp>
          <p:nvSpPr>
            <p:cNvPr id="233" name="TextBox 232"/>
            <p:cNvSpPr txBox="1"/>
            <p:nvPr/>
          </p:nvSpPr>
          <p:spPr>
            <a:xfrm>
              <a:off x="2327645" y="3884811"/>
              <a:ext cx="253596" cy="253916"/>
            </a:xfrm>
            <a:prstGeom prst="rect">
              <a:avLst/>
            </a:prstGeom>
            <a:noFill/>
          </p:spPr>
          <p:txBody>
            <a:bodyPr wrap="none" rtlCol="0" anchor="ctr">
              <a:spAutoFit/>
            </a:bodyPr>
            <a:lstStyle/>
            <a:p>
              <a:r>
                <a:rPr lang="en-US" sz="1050" b="1" dirty="0">
                  <a:latin typeface="Calibri" pitchFamily="34" charset="0"/>
                </a:rPr>
                <a:t>6</a:t>
              </a:r>
            </a:p>
          </p:txBody>
        </p:sp>
        <p:sp>
          <p:nvSpPr>
            <p:cNvPr id="234" name="TextBox 233"/>
            <p:cNvSpPr txBox="1"/>
            <p:nvPr/>
          </p:nvSpPr>
          <p:spPr>
            <a:xfrm>
              <a:off x="3049079" y="3884811"/>
              <a:ext cx="253596" cy="253916"/>
            </a:xfrm>
            <a:prstGeom prst="rect">
              <a:avLst/>
            </a:prstGeom>
            <a:noFill/>
          </p:spPr>
          <p:txBody>
            <a:bodyPr wrap="none" rtlCol="0" anchor="ctr">
              <a:spAutoFit/>
            </a:bodyPr>
            <a:lstStyle/>
            <a:p>
              <a:r>
                <a:rPr lang="en-US" sz="1050" b="1" dirty="0">
                  <a:latin typeface="Calibri" pitchFamily="34" charset="0"/>
                </a:rPr>
                <a:t>8</a:t>
              </a:r>
            </a:p>
          </p:txBody>
        </p:sp>
        <p:sp>
          <p:nvSpPr>
            <p:cNvPr id="235" name="TextBox 234"/>
            <p:cNvSpPr txBox="1"/>
            <p:nvPr/>
          </p:nvSpPr>
          <p:spPr>
            <a:xfrm>
              <a:off x="3774140" y="3884811"/>
              <a:ext cx="322524" cy="253916"/>
            </a:xfrm>
            <a:prstGeom prst="rect">
              <a:avLst/>
            </a:prstGeom>
            <a:noFill/>
          </p:spPr>
          <p:txBody>
            <a:bodyPr wrap="none" rtlCol="0" anchor="ctr">
              <a:spAutoFit/>
            </a:bodyPr>
            <a:lstStyle/>
            <a:p>
              <a:r>
                <a:rPr lang="en-US" sz="1050" b="1" dirty="0">
                  <a:latin typeface="Calibri" pitchFamily="34" charset="0"/>
                </a:rPr>
                <a:t>10</a:t>
              </a:r>
            </a:p>
          </p:txBody>
        </p:sp>
        <p:sp>
          <p:nvSpPr>
            <p:cNvPr id="236" name="TextBox 235"/>
            <p:cNvSpPr txBox="1"/>
            <p:nvPr/>
          </p:nvSpPr>
          <p:spPr>
            <a:xfrm>
              <a:off x="4535593" y="3884811"/>
              <a:ext cx="322524" cy="253916"/>
            </a:xfrm>
            <a:prstGeom prst="rect">
              <a:avLst/>
            </a:prstGeom>
            <a:noFill/>
          </p:spPr>
          <p:txBody>
            <a:bodyPr wrap="none" rtlCol="0" anchor="ctr">
              <a:spAutoFit/>
            </a:bodyPr>
            <a:lstStyle/>
            <a:p>
              <a:r>
                <a:rPr lang="en-US" sz="1050" b="1" dirty="0">
                  <a:latin typeface="Calibri" pitchFamily="34" charset="0"/>
                </a:rPr>
                <a:t>12</a:t>
              </a:r>
            </a:p>
          </p:txBody>
        </p:sp>
        <p:sp>
          <p:nvSpPr>
            <p:cNvPr id="237" name="TextBox 236"/>
            <p:cNvSpPr txBox="1"/>
            <p:nvPr/>
          </p:nvSpPr>
          <p:spPr>
            <a:xfrm>
              <a:off x="5582820" y="3884811"/>
              <a:ext cx="322524" cy="253916"/>
            </a:xfrm>
            <a:prstGeom prst="rect">
              <a:avLst/>
            </a:prstGeom>
            <a:noFill/>
          </p:spPr>
          <p:txBody>
            <a:bodyPr wrap="none" rtlCol="0" anchor="ctr">
              <a:spAutoFit/>
            </a:bodyPr>
            <a:lstStyle/>
            <a:p>
              <a:r>
                <a:rPr lang="en-US" sz="1050" b="1" dirty="0">
                  <a:latin typeface="Calibri" pitchFamily="34" charset="0"/>
                </a:rPr>
                <a:t>15</a:t>
              </a:r>
            </a:p>
          </p:txBody>
        </p:sp>
        <p:sp>
          <p:nvSpPr>
            <p:cNvPr id="238" name="TextBox 237"/>
            <p:cNvSpPr txBox="1"/>
            <p:nvPr/>
          </p:nvSpPr>
          <p:spPr>
            <a:xfrm>
              <a:off x="7399575" y="3884811"/>
              <a:ext cx="322524" cy="253916"/>
            </a:xfrm>
            <a:prstGeom prst="rect">
              <a:avLst/>
            </a:prstGeom>
            <a:noFill/>
          </p:spPr>
          <p:txBody>
            <a:bodyPr wrap="none" rtlCol="0" anchor="ctr">
              <a:spAutoFit/>
            </a:bodyPr>
            <a:lstStyle/>
            <a:p>
              <a:r>
                <a:rPr lang="en-US" sz="1050" b="1" dirty="0">
                  <a:latin typeface="Calibri" pitchFamily="34" charset="0"/>
                </a:rPr>
                <a:t>21</a:t>
              </a:r>
            </a:p>
          </p:txBody>
        </p:sp>
        <p:sp>
          <p:nvSpPr>
            <p:cNvPr id="239" name="TextBox 238"/>
            <p:cNvSpPr txBox="1"/>
            <p:nvPr/>
          </p:nvSpPr>
          <p:spPr>
            <a:xfrm>
              <a:off x="1960990" y="3884811"/>
              <a:ext cx="253596" cy="253916"/>
            </a:xfrm>
            <a:prstGeom prst="rect">
              <a:avLst/>
            </a:prstGeom>
            <a:noFill/>
          </p:spPr>
          <p:txBody>
            <a:bodyPr wrap="none" rtlCol="0" anchor="ctr">
              <a:spAutoFit/>
            </a:bodyPr>
            <a:lstStyle/>
            <a:p>
              <a:r>
                <a:rPr lang="en-US" sz="1050" b="1" dirty="0">
                  <a:latin typeface="Calibri" pitchFamily="34" charset="0"/>
                </a:rPr>
                <a:t>5</a:t>
              </a:r>
            </a:p>
          </p:txBody>
        </p:sp>
        <p:sp>
          <p:nvSpPr>
            <p:cNvPr id="240" name="TextBox 239"/>
            <p:cNvSpPr txBox="1"/>
            <p:nvPr/>
          </p:nvSpPr>
          <p:spPr>
            <a:xfrm>
              <a:off x="2646799" y="3884811"/>
              <a:ext cx="253596" cy="253916"/>
            </a:xfrm>
            <a:prstGeom prst="rect">
              <a:avLst/>
            </a:prstGeom>
            <a:noFill/>
          </p:spPr>
          <p:txBody>
            <a:bodyPr wrap="none" rtlCol="0" anchor="ctr">
              <a:spAutoFit/>
            </a:bodyPr>
            <a:lstStyle/>
            <a:p>
              <a:r>
                <a:rPr lang="en-US" sz="1050" b="1" dirty="0">
                  <a:latin typeface="Calibri" pitchFamily="34" charset="0"/>
                </a:rPr>
                <a:t>7</a:t>
              </a:r>
            </a:p>
          </p:txBody>
        </p:sp>
        <p:sp>
          <p:nvSpPr>
            <p:cNvPr id="241" name="TextBox 240"/>
            <p:cNvSpPr txBox="1"/>
            <p:nvPr/>
          </p:nvSpPr>
          <p:spPr>
            <a:xfrm>
              <a:off x="3436517" y="3884811"/>
              <a:ext cx="253596" cy="253916"/>
            </a:xfrm>
            <a:prstGeom prst="rect">
              <a:avLst/>
            </a:prstGeom>
            <a:noFill/>
          </p:spPr>
          <p:txBody>
            <a:bodyPr wrap="none" rtlCol="0" anchor="ctr">
              <a:spAutoFit/>
            </a:bodyPr>
            <a:lstStyle/>
            <a:p>
              <a:r>
                <a:rPr lang="en-US" sz="1050" b="1" dirty="0">
                  <a:latin typeface="Calibri" pitchFamily="34" charset="0"/>
                </a:rPr>
                <a:t>9</a:t>
              </a:r>
            </a:p>
          </p:txBody>
        </p:sp>
        <p:sp>
          <p:nvSpPr>
            <p:cNvPr id="242" name="TextBox 241"/>
            <p:cNvSpPr txBox="1"/>
            <p:nvPr/>
          </p:nvSpPr>
          <p:spPr>
            <a:xfrm>
              <a:off x="4164434" y="3884811"/>
              <a:ext cx="322524" cy="253916"/>
            </a:xfrm>
            <a:prstGeom prst="rect">
              <a:avLst/>
            </a:prstGeom>
            <a:noFill/>
          </p:spPr>
          <p:txBody>
            <a:bodyPr wrap="none" rtlCol="0" anchor="ctr">
              <a:spAutoFit/>
            </a:bodyPr>
            <a:lstStyle/>
            <a:p>
              <a:r>
                <a:rPr lang="en-US" sz="1050" b="1" dirty="0">
                  <a:latin typeface="Calibri" pitchFamily="34" charset="0"/>
                </a:rPr>
                <a:t>11</a:t>
              </a:r>
            </a:p>
          </p:txBody>
        </p:sp>
        <p:sp>
          <p:nvSpPr>
            <p:cNvPr id="243" name="TextBox 242"/>
            <p:cNvSpPr txBox="1"/>
            <p:nvPr/>
          </p:nvSpPr>
          <p:spPr>
            <a:xfrm>
              <a:off x="4909899" y="3884811"/>
              <a:ext cx="322524" cy="253916"/>
            </a:xfrm>
            <a:prstGeom prst="rect">
              <a:avLst/>
            </a:prstGeom>
            <a:noFill/>
          </p:spPr>
          <p:txBody>
            <a:bodyPr wrap="none" rtlCol="0" anchor="ctr">
              <a:spAutoFit/>
            </a:bodyPr>
            <a:lstStyle/>
            <a:p>
              <a:r>
                <a:rPr lang="en-US" sz="1050" b="1" dirty="0">
                  <a:latin typeface="Calibri" pitchFamily="34" charset="0"/>
                </a:rPr>
                <a:t>13</a:t>
              </a:r>
            </a:p>
          </p:txBody>
        </p:sp>
        <p:sp>
          <p:nvSpPr>
            <p:cNvPr id="244" name="TextBox 243"/>
            <p:cNvSpPr txBox="1"/>
            <p:nvPr/>
          </p:nvSpPr>
          <p:spPr>
            <a:xfrm>
              <a:off x="6491475" y="3889731"/>
              <a:ext cx="322524" cy="253916"/>
            </a:xfrm>
            <a:prstGeom prst="rect">
              <a:avLst/>
            </a:prstGeom>
            <a:noFill/>
          </p:spPr>
          <p:txBody>
            <a:bodyPr wrap="none" rtlCol="0" anchor="ctr">
              <a:spAutoFit/>
            </a:bodyPr>
            <a:lstStyle/>
            <a:p>
              <a:r>
                <a:rPr lang="en-US" sz="1050" b="1" dirty="0">
                  <a:latin typeface="Calibri" pitchFamily="34" charset="0"/>
                </a:rPr>
                <a:t>18</a:t>
              </a:r>
            </a:p>
          </p:txBody>
        </p:sp>
        <p:sp>
          <p:nvSpPr>
            <p:cNvPr id="245" name="TextBox 244"/>
            <p:cNvSpPr txBox="1"/>
            <p:nvPr/>
          </p:nvSpPr>
          <p:spPr>
            <a:xfrm>
              <a:off x="7094135" y="3884811"/>
              <a:ext cx="322524" cy="253916"/>
            </a:xfrm>
            <a:prstGeom prst="rect">
              <a:avLst/>
            </a:prstGeom>
            <a:noFill/>
          </p:spPr>
          <p:txBody>
            <a:bodyPr wrap="none" rtlCol="0" anchor="ctr">
              <a:spAutoFit/>
            </a:bodyPr>
            <a:lstStyle/>
            <a:p>
              <a:r>
                <a:rPr lang="en-US" sz="1050" b="1" dirty="0">
                  <a:latin typeface="Calibri" pitchFamily="34" charset="0"/>
                </a:rPr>
                <a:t>20</a:t>
              </a:r>
            </a:p>
          </p:txBody>
        </p:sp>
        <p:sp>
          <p:nvSpPr>
            <p:cNvPr id="246" name="TextBox 245"/>
            <p:cNvSpPr txBox="1"/>
            <p:nvPr/>
          </p:nvSpPr>
          <p:spPr>
            <a:xfrm>
              <a:off x="7681262" y="3884811"/>
              <a:ext cx="322524" cy="253916"/>
            </a:xfrm>
            <a:prstGeom prst="rect">
              <a:avLst/>
            </a:prstGeom>
            <a:noFill/>
          </p:spPr>
          <p:txBody>
            <a:bodyPr wrap="none" rtlCol="0" anchor="ctr">
              <a:spAutoFit/>
            </a:bodyPr>
            <a:lstStyle/>
            <a:p>
              <a:r>
                <a:rPr lang="en-US" sz="1050" b="1" dirty="0">
                  <a:latin typeface="Calibri" pitchFamily="34" charset="0"/>
                </a:rPr>
                <a:t>22</a:t>
              </a:r>
            </a:p>
          </p:txBody>
        </p:sp>
        <p:sp>
          <p:nvSpPr>
            <p:cNvPr id="247" name="TextBox 246"/>
            <p:cNvSpPr txBox="1"/>
            <p:nvPr/>
          </p:nvSpPr>
          <p:spPr>
            <a:xfrm>
              <a:off x="865301" y="3884811"/>
              <a:ext cx="253596" cy="253916"/>
            </a:xfrm>
            <a:prstGeom prst="rect">
              <a:avLst/>
            </a:prstGeom>
            <a:noFill/>
          </p:spPr>
          <p:txBody>
            <a:bodyPr wrap="none" rtlCol="0" anchor="ctr">
              <a:spAutoFit/>
            </a:bodyPr>
            <a:lstStyle/>
            <a:p>
              <a:r>
                <a:rPr lang="en-US" sz="1050" b="1" dirty="0">
                  <a:latin typeface="Calibri" pitchFamily="34" charset="0"/>
                </a:rPr>
                <a:t>2</a:t>
              </a:r>
            </a:p>
          </p:txBody>
        </p:sp>
        <p:sp>
          <p:nvSpPr>
            <p:cNvPr id="248" name="TextBox 247"/>
            <p:cNvSpPr txBox="1"/>
            <p:nvPr/>
          </p:nvSpPr>
          <p:spPr>
            <a:xfrm>
              <a:off x="1215559" y="3884811"/>
              <a:ext cx="253596" cy="253916"/>
            </a:xfrm>
            <a:prstGeom prst="rect">
              <a:avLst/>
            </a:prstGeom>
            <a:noFill/>
          </p:spPr>
          <p:txBody>
            <a:bodyPr wrap="none" rtlCol="0" anchor="ctr">
              <a:spAutoFit/>
            </a:bodyPr>
            <a:lstStyle/>
            <a:p>
              <a:r>
                <a:rPr lang="en-US" sz="1050" b="1" dirty="0">
                  <a:latin typeface="Calibri" pitchFamily="34" charset="0"/>
                </a:rPr>
                <a:t>3</a:t>
              </a:r>
            </a:p>
          </p:txBody>
        </p:sp>
        <p:sp>
          <p:nvSpPr>
            <p:cNvPr id="249" name="TextBox 248"/>
            <p:cNvSpPr txBox="1"/>
            <p:nvPr/>
          </p:nvSpPr>
          <p:spPr>
            <a:xfrm>
              <a:off x="5235239" y="3883818"/>
              <a:ext cx="322524" cy="253916"/>
            </a:xfrm>
            <a:prstGeom prst="rect">
              <a:avLst/>
            </a:prstGeom>
            <a:noFill/>
          </p:spPr>
          <p:txBody>
            <a:bodyPr wrap="none" rtlCol="0" anchor="ctr">
              <a:spAutoFit/>
            </a:bodyPr>
            <a:lstStyle/>
            <a:p>
              <a:r>
                <a:rPr lang="en-US" sz="1050" b="1" dirty="0">
                  <a:latin typeface="Calibri" pitchFamily="34" charset="0"/>
                </a:rPr>
                <a:t>14</a:t>
              </a:r>
            </a:p>
          </p:txBody>
        </p:sp>
        <p:sp>
          <p:nvSpPr>
            <p:cNvPr id="250" name="TextBox 249"/>
            <p:cNvSpPr txBox="1"/>
            <p:nvPr/>
          </p:nvSpPr>
          <p:spPr>
            <a:xfrm>
              <a:off x="8656636" y="4022127"/>
              <a:ext cx="184731" cy="253916"/>
            </a:xfrm>
            <a:prstGeom prst="rect">
              <a:avLst/>
            </a:prstGeom>
            <a:noFill/>
          </p:spPr>
          <p:txBody>
            <a:bodyPr wrap="none" rtlCol="0" anchor="ctr">
              <a:spAutoFit/>
            </a:bodyPr>
            <a:lstStyle/>
            <a:p>
              <a:endParaRPr lang="en-US" sz="1050" b="1" dirty="0">
                <a:latin typeface="Calibri" pitchFamily="34" charset="0"/>
              </a:endParaRPr>
            </a:p>
          </p:txBody>
        </p:sp>
        <p:sp>
          <p:nvSpPr>
            <p:cNvPr id="251" name="TextBox 250"/>
            <p:cNvSpPr txBox="1"/>
            <p:nvPr/>
          </p:nvSpPr>
          <p:spPr>
            <a:xfrm>
              <a:off x="7489291" y="2866736"/>
              <a:ext cx="1005840" cy="646331"/>
            </a:xfrm>
            <a:prstGeom prst="rect">
              <a:avLst/>
            </a:prstGeom>
            <a:noFill/>
            <a:ln>
              <a:solidFill>
                <a:srgbClr val="008000"/>
              </a:solidFill>
            </a:ln>
          </p:spPr>
          <p:txBody>
            <a:bodyPr wrap="square" rtlCol="0">
              <a:spAutoFit/>
            </a:bodyPr>
            <a:lstStyle/>
            <a:p>
              <a:pPr algn="ctr"/>
              <a:r>
                <a:rPr lang="en-US" sz="1200" b="1" dirty="0">
                  <a:latin typeface="Calibri" pitchFamily="34" charset="0"/>
                  <a:cs typeface="Arial" pitchFamily="34" charset="0"/>
                </a:rPr>
                <a:t>Income </a:t>
              </a:r>
            </a:p>
            <a:p>
              <a:pPr algn="ctr"/>
              <a:r>
                <a:rPr lang="en-US" sz="1200" b="1" dirty="0">
                  <a:latin typeface="Calibri" pitchFamily="34" charset="0"/>
                  <a:cs typeface="Arial" pitchFamily="34" charset="0"/>
                </a:rPr>
                <a:t>Benefit Period (IBP)</a:t>
              </a:r>
              <a:endParaRPr lang="en-US" sz="1200" b="1" baseline="30000" dirty="0">
                <a:latin typeface="Calibri" pitchFamily="34" charset="0"/>
                <a:cs typeface="Arial" pitchFamily="34" charset="0"/>
              </a:endParaRPr>
            </a:p>
          </p:txBody>
        </p:sp>
        <p:sp>
          <p:nvSpPr>
            <p:cNvPr id="253" name="TextBox 252"/>
            <p:cNvSpPr txBox="1"/>
            <p:nvPr/>
          </p:nvSpPr>
          <p:spPr>
            <a:xfrm>
              <a:off x="9417827" y="2058559"/>
              <a:ext cx="1280160" cy="646331"/>
            </a:xfrm>
            <a:prstGeom prst="rect">
              <a:avLst/>
            </a:prstGeom>
            <a:noFill/>
            <a:ln>
              <a:solidFill>
                <a:srgbClr val="F7A600"/>
              </a:solidFill>
            </a:ln>
          </p:spPr>
          <p:txBody>
            <a:bodyPr wrap="square" rtlCol="0" anchor="ctr">
              <a:spAutoFit/>
            </a:bodyPr>
            <a:lstStyle/>
            <a:p>
              <a:pPr algn="ctr"/>
              <a:r>
                <a:rPr lang="en-US" sz="1200" b="1" dirty="0"/>
                <a:t>Accrued Bonus </a:t>
              </a:r>
            </a:p>
            <a:p>
              <a:pPr algn="ctr"/>
              <a:r>
                <a:rPr lang="en-US" sz="1200" b="1" dirty="0"/>
                <a:t>+ </a:t>
              </a:r>
            </a:p>
            <a:p>
              <a:pPr algn="ctr"/>
              <a:r>
                <a:rPr lang="en-US" sz="1200" b="1" dirty="0"/>
                <a:t>Terminal Bonus</a:t>
              </a:r>
            </a:p>
          </p:txBody>
        </p:sp>
        <p:sp>
          <p:nvSpPr>
            <p:cNvPr id="255" name="Rectangle 254"/>
            <p:cNvSpPr/>
            <p:nvPr/>
          </p:nvSpPr>
          <p:spPr>
            <a:xfrm>
              <a:off x="502153" y="3737398"/>
              <a:ext cx="3474720" cy="91440"/>
            </a:xfrm>
            <a:prstGeom prst="rect">
              <a:avLst/>
            </a:prstGeom>
            <a:solidFill>
              <a:srgbClr val="C9142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7"/>
            <p:cNvGrpSpPr/>
            <p:nvPr/>
          </p:nvGrpSpPr>
          <p:grpSpPr>
            <a:xfrm>
              <a:off x="607803" y="3460409"/>
              <a:ext cx="3296688" cy="120948"/>
              <a:chOff x="1711519" y="3870829"/>
              <a:chExt cx="3296688" cy="120948"/>
            </a:xfrm>
          </p:grpSpPr>
          <p:sp>
            <p:nvSpPr>
              <p:cNvPr id="280" name="Oval 279"/>
              <p:cNvSpPr/>
              <p:nvPr/>
            </p:nvSpPr>
            <p:spPr>
              <a:xfrm>
                <a:off x="1711519" y="387082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2040895"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2385019"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2793043" y="387574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3107671" y="388066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3451795" y="388558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3825403" y="389049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4213771" y="389541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4557895" y="3900337"/>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4916767" y="3890509"/>
                <a:ext cx="91440" cy="91440"/>
              </a:xfrm>
              <a:prstGeom prst="ellipse">
                <a:avLst/>
              </a:prstGeom>
              <a:solidFill>
                <a:srgbClr val="CC14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118"/>
            <p:cNvGrpSpPr/>
            <p:nvPr/>
          </p:nvGrpSpPr>
          <p:grpSpPr>
            <a:xfrm>
              <a:off x="7481717" y="4125467"/>
              <a:ext cx="2690780" cy="111120"/>
              <a:chOff x="1711519" y="3870829"/>
              <a:chExt cx="2690780" cy="111120"/>
            </a:xfrm>
            <a:solidFill>
              <a:srgbClr val="008000"/>
            </a:solidFill>
          </p:grpSpPr>
          <p:sp>
            <p:nvSpPr>
              <p:cNvPr id="270" name="Oval 269"/>
              <p:cNvSpPr/>
              <p:nvPr/>
            </p:nvSpPr>
            <p:spPr>
              <a:xfrm>
                <a:off x="1711519" y="387082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a:off x="2040895" y="387574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2356311" y="388066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2612239" y="387574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2885775" y="387368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a:off x="3181827" y="387860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Oval 275"/>
              <p:cNvSpPr/>
              <p:nvPr/>
            </p:nvSpPr>
            <p:spPr>
              <a:xfrm>
                <a:off x="3454563" y="3883517"/>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a:off x="3762999" y="388066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4050495" y="388558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4310859" y="3890509"/>
                <a:ext cx="91440" cy="91440"/>
              </a:xfrm>
              <a:prstGeom prst="ellipse">
                <a:avLst/>
              </a:prstGeom>
              <a:grp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1" name="Rectangle 260"/>
            <p:cNvSpPr/>
            <p:nvPr/>
          </p:nvSpPr>
          <p:spPr>
            <a:xfrm>
              <a:off x="510860" y="3628538"/>
              <a:ext cx="9674352" cy="91440"/>
            </a:xfrm>
            <a:prstGeom prst="rect">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Rectangle 261"/>
            <p:cNvSpPr/>
            <p:nvPr/>
          </p:nvSpPr>
          <p:spPr>
            <a:xfrm>
              <a:off x="3997999" y="3747110"/>
              <a:ext cx="3311137" cy="9144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3" name="TextBox 262"/>
            <p:cNvSpPr txBox="1"/>
            <p:nvPr/>
          </p:nvSpPr>
          <p:spPr>
            <a:xfrm>
              <a:off x="4909899" y="3294530"/>
              <a:ext cx="1737360" cy="276999"/>
            </a:xfrm>
            <a:prstGeom prst="rect">
              <a:avLst/>
            </a:prstGeom>
            <a:noFill/>
            <a:ln>
              <a:solidFill>
                <a:schemeClr val="tx2"/>
              </a:solidFill>
            </a:ln>
          </p:spPr>
          <p:txBody>
            <a:bodyPr wrap="square" rtlCol="0" anchor="ctr">
              <a:spAutoFit/>
            </a:bodyPr>
            <a:lstStyle/>
            <a:p>
              <a:pPr algn="ctr"/>
              <a:r>
                <a:rPr lang="en-US" sz="1200" b="1" dirty="0">
                  <a:latin typeface="Calibri" pitchFamily="34" charset="0"/>
                </a:rPr>
                <a:t>Deferment Period (DP)</a:t>
              </a:r>
            </a:p>
          </p:txBody>
        </p:sp>
        <p:sp>
          <p:nvSpPr>
            <p:cNvPr id="265" name="TextBox 264"/>
            <p:cNvSpPr txBox="1"/>
            <p:nvPr/>
          </p:nvSpPr>
          <p:spPr>
            <a:xfrm>
              <a:off x="8817033" y="3884164"/>
              <a:ext cx="322524" cy="253916"/>
            </a:xfrm>
            <a:prstGeom prst="rect">
              <a:avLst/>
            </a:prstGeom>
            <a:noFill/>
          </p:spPr>
          <p:txBody>
            <a:bodyPr wrap="none" rtlCol="0" anchor="ctr">
              <a:spAutoFit/>
            </a:bodyPr>
            <a:lstStyle/>
            <a:p>
              <a:r>
                <a:rPr lang="en-US" sz="1050" b="1" dirty="0">
                  <a:latin typeface="Calibri" pitchFamily="34" charset="0"/>
                </a:rPr>
                <a:t>26</a:t>
              </a:r>
            </a:p>
          </p:txBody>
        </p:sp>
        <p:sp>
          <p:nvSpPr>
            <p:cNvPr id="314" name="TextBox 313"/>
            <p:cNvSpPr txBox="1"/>
            <p:nvPr/>
          </p:nvSpPr>
          <p:spPr>
            <a:xfrm>
              <a:off x="8522605" y="3883228"/>
              <a:ext cx="322524" cy="253916"/>
            </a:xfrm>
            <a:prstGeom prst="rect">
              <a:avLst/>
            </a:prstGeom>
            <a:noFill/>
          </p:spPr>
          <p:txBody>
            <a:bodyPr wrap="none" rtlCol="0" anchor="ctr">
              <a:spAutoFit/>
            </a:bodyPr>
            <a:lstStyle/>
            <a:p>
              <a:r>
                <a:rPr lang="en-US" sz="1050" b="1" dirty="0">
                  <a:latin typeface="Calibri" pitchFamily="34" charset="0"/>
                </a:rPr>
                <a:t>25</a:t>
              </a:r>
            </a:p>
          </p:txBody>
        </p:sp>
        <p:sp>
          <p:nvSpPr>
            <p:cNvPr id="318" name="TextBox 317"/>
            <p:cNvSpPr txBox="1"/>
            <p:nvPr/>
          </p:nvSpPr>
          <p:spPr>
            <a:xfrm>
              <a:off x="9284570" y="1648825"/>
              <a:ext cx="1611681" cy="276999"/>
            </a:xfrm>
            <a:prstGeom prst="rect">
              <a:avLst/>
            </a:prstGeom>
            <a:noFill/>
          </p:spPr>
          <p:txBody>
            <a:bodyPr wrap="square" rtlCol="0">
              <a:spAutoFit/>
            </a:bodyPr>
            <a:lstStyle/>
            <a:p>
              <a:r>
                <a:rPr lang="en-US" sz="1200" b="1" dirty="0"/>
                <a:t>Rs. 19,74,149 @8%*</a:t>
              </a:r>
            </a:p>
          </p:txBody>
        </p:sp>
        <p:sp>
          <p:nvSpPr>
            <p:cNvPr id="138" name="TextBox 137"/>
            <p:cNvSpPr txBox="1"/>
            <p:nvPr/>
          </p:nvSpPr>
          <p:spPr>
            <a:xfrm>
              <a:off x="1623843" y="2862520"/>
              <a:ext cx="1242482" cy="276999"/>
            </a:xfrm>
            <a:prstGeom prst="rect">
              <a:avLst/>
            </a:prstGeom>
            <a:noFill/>
          </p:spPr>
          <p:txBody>
            <a:bodyPr wrap="square" rtlCol="0">
              <a:spAutoFit/>
            </a:bodyPr>
            <a:lstStyle/>
            <a:p>
              <a:r>
                <a:rPr lang="en-US" sz="1200" b="1" dirty="0"/>
                <a:t>Rs. 81,422  p.a.</a:t>
              </a:r>
            </a:p>
          </p:txBody>
        </p:sp>
        <p:sp>
          <p:nvSpPr>
            <p:cNvPr id="137" name="TextBox 136"/>
            <p:cNvSpPr txBox="1"/>
            <p:nvPr/>
          </p:nvSpPr>
          <p:spPr>
            <a:xfrm>
              <a:off x="5882700" y="3889731"/>
              <a:ext cx="322524" cy="253916"/>
            </a:xfrm>
            <a:prstGeom prst="rect">
              <a:avLst/>
            </a:prstGeom>
            <a:noFill/>
          </p:spPr>
          <p:txBody>
            <a:bodyPr wrap="none" rtlCol="0" anchor="ctr">
              <a:spAutoFit/>
            </a:bodyPr>
            <a:lstStyle/>
            <a:p>
              <a:r>
                <a:rPr lang="en-US" sz="1050" b="1" dirty="0">
                  <a:latin typeface="Calibri" pitchFamily="34" charset="0"/>
                </a:rPr>
                <a:t>16</a:t>
              </a:r>
            </a:p>
          </p:txBody>
        </p:sp>
        <p:sp>
          <p:nvSpPr>
            <p:cNvPr id="145" name="TextBox 144"/>
            <p:cNvSpPr txBox="1"/>
            <p:nvPr/>
          </p:nvSpPr>
          <p:spPr>
            <a:xfrm>
              <a:off x="6188736" y="3889731"/>
              <a:ext cx="322524" cy="253916"/>
            </a:xfrm>
            <a:prstGeom prst="rect">
              <a:avLst/>
            </a:prstGeom>
            <a:noFill/>
          </p:spPr>
          <p:txBody>
            <a:bodyPr wrap="none" rtlCol="0" anchor="ctr">
              <a:spAutoFit/>
            </a:bodyPr>
            <a:lstStyle/>
            <a:p>
              <a:r>
                <a:rPr lang="en-US" sz="1050" b="1" dirty="0">
                  <a:latin typeface="Calibri" pitchFamily="34" charset="0"/>
                </a:rPr>
                <a:t>17</a:t>
              </a:r>
            </a:p>
          </p:txBody>
        </p:sp>
        <p:sp>
          <p:nvSpPr>
            <p:cNvPr id="147" name="TextBox 146"/>
            <p:cNvSpPr txBox="1"/>
            <p:nvPr/>
          </p:nvSpPr>
          <p:spPr>
            <a:xfrm>
              <a:off x="6802375" y="3895169"/>
              <a:ext cx="322524" cy="253916"/>
            </a:xfrm>
            <a:prstGeom prst="rect">
              <a:avLst/>
            </a:prstGeom>
            <a:noFill/>
          </p:spPr>
          <p:txBody>
            <a:bodyPr wrap="none" rtlCol="0" anchor="ctr">
              <a:spAutoFit/>
            </a:bodyPr>
            <a:lstStyle/>
            <a:p>
              <a:r>
                <a:rPr lang="en-US" sz="1050" b="1" dirty="0">
                  <a:latin typeface="Calibri" pitchFamily="34" charset="0"/>
                </a:rPr>
                <a:t>19</a:t>
              </a:r>
            </a:p>
          </p:txBody>
        </p:sp>
        <p:sp>
          <p:nvSpPr>
            <p:cNvPr id="148" name="Rectangle 147"/>
            <p:cNvSpPr/>
            <p:nvPr/>
          </p:nvSpPr>
          <p:spPr>
            <a:xfrm>
              <a:off x="7339579" y="3746522"/>
              <a:ext cx="2834640" cy="91440"/>
            </a:xfrm>
            <a:prstGeom prst="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81" name="TextBox 180"/>
            <p:cNvSpPr txBox="1"/>
            <p:nvPr/>
          </p:nvSpPr>
          <p:spPr>
            <a:xfrm>
              <a:off x="7963116" y="3882763"/>
              <a:ext cx="322524" cy="253916"/>
            </a:xfrm>
            <a:prstGeom prst="rect">
              <a:avLst/>
            </a:prstGeom>
            <a:noFill/>
          </p:spPr>
          <p:txBody>
            <a:bodyPr wrap="none" rtlCol="0" anchor="ctr">
              <a:spAutoFit/>
            </a:bodyPr>
            <a:lstStyle/>
            <a:p>
              <a:r>
                <a:rPr lang="en-US" sz="1050" b="1" dirty="0">
                  <a:latin typeface="Calibri" pitchFamily="34" charset="0"/>
                </a:rPr>
                <a:t>23</a:t>
              </a:r>
            </a:p>
          </p:txBody>
        </p:sp>
        <p:sp>
          <p:nvSpPr>
            <p:cNvPr id="182" name="TextBox 181"/>
            <p:cNvSpPr txBox="1"/>
            <p:nvPr/>
          </p:nvSpPr>
          <p:spPr>
            <a:xfrm>
              <a:off x="8235686" y="3879268"/>
              <a:ext cx="322524" cy="253916"/>
            </a:xfrm>
            <a:prstGeom prst="rect">
              <a:avLst/>
            </a:prstGeom>
            <a:noFill/>
          </p:spPr>
          <p:txBody>
            <a:bodyPr wrap="none" rtlCol="0" anchor="ctr">
              <a:spAutoFit/>
            </a:bodyPr>
            <a:lstStyle/>
            <a:p>
              <a:r>
                <a:rPr lang="en-US" sz="1050" b="1" dirty="0">
                  <a:latin typeface="Calibri" pitchFamily="34" charset="0"/>
                </a:rPr>
                <a:t>24</a:t>
              </a:r>
            </a:p>
          </p:txBody>
        </p:sp>
        <p:sp>
          <p:nvSpPr>
            <p:cNvPr id="130" name="TextBox 129"/>
            <p:cNvSpPr txBox="1"/>
            <p:nvPr/>
          </p:nvSpPr>
          <p:spPr>
            <a:xfrm>
              <a:off x="9930154" y="3885689"/>
              <a:ext cx="322524" cy="253916"/>
            </a:xfrm>
            <a:prstGeom prst="rect">
              <a:avLst/>
            </a:prstGeom>
            <a:noFill/>
          </p:spPr>
          <p:txBody>
            <a:bodyPr wrap="none" rtlCol="0" anchor="ctr">
              <a:spAutoFit/>
            </a:bodyPr>
            <a:lstStyle/>
            <a:p>
              <a:r>
                <a:rPr lang="en-US" sz="1050" b="1" dirty="0">
                  <a:latin typeface="Calibri" pitchFamily="34" charset="0"/>
                </a:rPr>
                <a:t>30</a:t>
              </a:r>
            </a:p>
          </p:txBody>
        </p:sp>
        <p:sp>
          <p:nvSpPr>
            <p:cNvPr id="131" name="TextBox 130"/>
            <p:cNvSpPr txBox="1"/>
            <p:nvPr/>
          </p:nvSpPr>
          <p:spPr>
            <a:xfrm>
              <a:off x="9657454" y="3883965"/>
              <a:ext cx="322524" cy="253916"/>
            </a:xfrm>
            <a:prstGeom prst="rect">
              <a:avLst/>
            </a:prstGeom>
            <a:noFill/>
          </p:spPr>
          <p:txBody>
            <a:bodyPr wrap="none" rtlCol="0" anchor="ctr">
              <a:spAutoFit/>
            </a:bodyPr>
            <a:lstStyle/>
            <a:p>
              <a:r>
                <a:rPr lang="en-US" sz="1050" b="1" dirty="0">
                  <a:latin typeface="Calibri" pitchFamily="34" charset="0"/>
                </a:rPr>
                <a:t>29</a:t>
              </a:r>
            </a:p>
          </p:txBody>
        </p:sp>
        <p:sp>
          <p:nvSpPr>
            <p:cNvPr id="132" name="TextBox 131"/>
            <p:cNvSpPr txBox="1"/>
            <p:nvPr/>
          </p:nvSpPr>
          <p:spPr>
            <a:xfrm>
              <a:off x="9111137" y="3884288"/>
              <a:ext cx="322524" cy="253916"/>
            </a:xfrm>
            <a:prstGeom prst="rect">
              <a:avLst/>
            </a:prstGeom>
            <a:noFill/>
          </p:spPr>
          <p:txBody>
            <a:bodyPr wrap="none" rtlCol="0" anchor="ctr">
              <a:spAutoFit/>
            </a:bodyPr>
            <a:lstStyle/>
            <a:p>
              <a:r>
                <a:rPr lang="en-US" sz="1050" b="1" dirty="0">
                  <a:latin typeface="Calibri" pitchFamily="34" charset="0"/>
                </a:rPr>
                <a:t>27</a:t>
              </a:r>
            </a:p>
          </p:txBody>
        </p:sp>
        <p:sp>
          <p:nvSpPr>
            <p:cNvPr id="133" name="TextBox 132"/>
            <p:cNvSpPr txBox="1"/>
            <p:nvPr/>
          </p:nvSpPr>
          <p:spPr>
            <a:xfrm>
              <a:off x="9397667" y="3887773"/>
              <a:ext cx="322524" cy="253916"/>
            </a:xfrm>
            <a:prstGeom prst="rect">
              <a:avLst/>
            </a:prstGeom>
            <a:noFill/>
          </p:spPr>
          <p:txBody>
            <a:bodyPr wrap="none" rtlCol="0" anchor="ctr">
              <a:spAutoFit/>
            </a:bodyPr>
            <a:lstStyle/>
            <a:p>
              <a:r>
                <a:rPr lang="en-US" sz="1050" b="1" dirty="0">
                  <a:latin typeface="Calibri" pitchFamily="34" charset="0"/>
                </a:rPr>
                <a:t>28</a:t>
              </a:r>
            </a:p>
          </p:txBody>
        </p:sp>
        <p:sp>
          <p:nvSpPr>
            <p:cNvPr id="134" name="Rectangle 133"/>
            <p:cNvSpPr/>
            <p:nvPr/>
          </p:nvSpPr>
          <p:spPr>
            <a:xfrm>
              <a:off x="9938668" y="2787501"/>
              <a:ext cx="238477" cy="822960"/>
            </a:xfrm>
            <a:prstGeom prst="rect">
              <a:avLst/>
            </a:prstGeom>
            <a:solidFill>
              <a:srgbClr val="F7A600"/>
            </a:solidFill>
            <a:ln>
              <a:solidFill>
                <a:srgbClr val="F7A600"/>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200" b="1" dirty="0">
                  <a:solidFill>
                    <a:schemeClr val="tx1"/>
                  </a:solidFill>
                </a:rPr>
                <a:t>END OF IBP</a:t>
              </a:r>
            </a:p>
          </p:txBody>
        </p:sp>
      </p:grpSp>
      <p:sp>
        <p:nvSpPr>
          <p:cNvPr id="144" name="TextBox 143"/>
          <p:cNvSpPr txBox="1"/>
          <p:nvPr/>
        </p:nvSpPr>
        <p:spPr>
          <a:xfrm>
            <a:off x="8413063" y="4930562"/>
            <a:ext cx="1162065" cy="276999"/>
          </a:xfrm>
          <a:prstGeom prst="rect">
            <a:avLst/>
          </a:prstGeom>
          <a:noFill/>
        </p:spPr>
        <p:txBody>
          <a:bodyPr wrap="square" rtlCol="0">
            <a:spAutoFit/>
          </a:bodyPr>
          <a:lstStyle/>
          <a:p>
            <a:r>
              <a:rPr lang="en-US" sz="1200" b="1" dirty="0"/>
              <a:t>Rs. 10,000 pm</a:t>
            </a:r>
          </a:p>
        </p:txBody>
      </p:sp>
      <p:sp>
        <p:nvSpPr>
          <p:cNvPr id="8" name="TextBox 7"/>
          <p:cNvSpPr txBox="1"/>
          <p:nvPr/>
        </p:nvSpPr>
        <p:spPr>
          <a:xfrm>
            <a:off x="545044" y="1617548"/>
            <a:ext cx="11296336" cy="738664"/>
          </a:xfrm>
          <a:prstGeom prst="rect">
            <a:avLst/>
          </a:prstGeom>
          <a:noFill/>
        </p:spPr>
        <p:txBody>
          <a:bodyPr wrap="square" rtlCol="0">
            <a:spAutoFit/>
          </a:bodyPr>
          <a:lstStyle/>
          <a:p>
            <a:r>
              <a:rPr lang="en-IN" sz="1400" b="1" dirty="0" err="1"/>
              <a:t>Mr.</a:t>
            </a:r>
            <a:r>
              <a:rPr lang="en-IN" sz="1400" b="1" dirty="0"/>
              <a:t> X, 35 years old is planning to generate adequate corpus for his retirement, and opts for ABSLI Monthly Income Plan with PPT 10 years, DP 10 years and IBP 10 years with </a:t>
            </a:r>
            <a:r>
              <a:rPr lang="en-IN" sz="1400" b="1" u="sng" dirty="0"/>
              <a:t>Level Income Benefit</a:t>
            </a:r>
            <a:r>
              <a:rPr lang="en-IN" sz="1400" b="1" dirty="0"/>
              <a:t> </a:t>
            </a:r>
            <a:r>
              <a:rPr lang="en-IN" sz="1400" b="1" dirty="0" err="1"/>
              <a:t>payouts</a:t>
            </a:r>
            <a:r>
              <a:rPr lang="en-IN" sz="1400" b="1" dirty="0"/>
              <a:t> with </a:t>
            </a:r>
            <a:r>
              <a:rPr lang="en-US" sz="1400" b="1" dirty="0"/>
              <a:t>Sum Assured 10,00,000 </a:t>
            </a:r>
            <a:r>
              <a:rPr lang="en-IN" sz="1400" b="1" dirty="0"/>
              <a:t> Following diagram highlights the scenario where he continues his policy till </a:t>
            </a:r>
            <a:r>
              <a:rPr lang="en-IN" sz="1400" b="1" u="sng" dirty="0"/>
              <a:t>MATURITY</a:t>
            </a:r>
            <a:r>
              <a:rPr lang="en-IN" sz="1400" b="1" dirty="0"/>
              <a:t>.  </a:t>
            </a:r>
          </a:p>
        </p:txBody>
      </p:sp>
      <p:sp>
        <p:nvSpPr>
          <p:cNvPr id="78" name="TextBox 77">
            <a:extLst>
              <a:ext uri="{FF2B5EF4-FFF2-40B4-BE49-F238E27FC236}">
                <a16:creationId xmlns:a16="http://schemas.microsoft.com/office/drawing/2014/main" id="{7ED1B446-4FC3-4E7E-A5D0-9B54457BF3F0}"/>
              </a:ext>
            </a:extLst>
          </p:cNvPr>
          <p:cNvSpPr txBox="1"/>
          <p:nvPr/>
        </p:nvSpPr>
        <p:spPr>
          <a:xfrm>
            <a:off x="10218775" y="2349531"/>
            <a:ext cx="1612101" cy="230832"/>
          </a:xfrm>
          <a:prstGeom prst="rect">
            <a:avLst/>
          </a:prstGeom>
          <a:noFill/>
        </p:spPr>
        <p:txBody>
          <a:bodyPr wrap="square" rtlCol="0">
            <a:spAutoFit/>
          </a:bodyPr>
          <a:lstStyle/>
          <a:p>
            <a:r>
              <a:rPr lang="en-US" sz="900" b="1" dirty="0"/>
              <a:t>NIL @ 4%*</a:t>
            </a:r>
          </a:p>
        </p:txBody>
      </p:sp>
      <p:sp>
        <p:nvSpPr>
          <p:cNvPr id="3" name="Rectangle 2">
            <a:extLst>
              <a:ext uri="{FF2B5EF4-FFF2-40B4-BE49-F238E27FC236}">
                <a16:creationId xmlns:a16="http://schemas.microsoft.com/office/drawing/2014/main" id="{A7D41BAD-D640-414C-B0C9-1711C596AE1B}"/>
              </a:ext>
            </a:extLst>
          </p:cNvPr>
          <p:cNvSpPr/>
          <p:nvPr/>
        </p:nvSpPr>
        <p:spPr>
          <a:xfrm>
            <a:off x="441539" y="5655235"/>
            <a:ext cx="11389901" cy="461665"/>
          </a:xfrm>
          <a:prstGeom prst="rect">
            <a:avLst/>
          </a:prstGeom>
        </p:spPr>
        <p:txBody>
          <a:bodyPr wrap="square">
            <a:spAutoFit/>
          </a:bodyPr>
          <a:lstStyle/>
          <a:p>
            <a:r>
              <a:rPr lang="en-US" sz="1200" dirty="0"/>
              <a:t>*The above values are illustrative and not guaranteed and they are not upper or lower limits of what on get back, as the values of policy depends on numbers of factors including future investment performance. Premium calculated is exclusive of taxes</a:t>
            </a:r>
            <a:endParaRPr lang="en-IN" sz="1200" dirty="0"/>
          </a:p>
        </p:txBody>
      </p:sp>
    </p:spTree>
  </p:cSld>
  <p:clrMapOvr>
    <a:masterClrMapping/>
  </p:clrMapOvr>
</p:sld>
</file>

<file path=ppt/theme/theme1.xml><?xml version="1.0" encoding="utf-8"?>
<a:theme xmlns:a="http://schemas.openxmlformats.org/drawingml/2006/main" name="1_Custom Design">
  <a:themeElements>
    <a:clrScheme name="ABC">
      <a:dk1>
        <a:srgbClr val="000000"/>
      </a:dk1>
      <a:lt1>
        <a:srgbClr val="FFFFFF"/>
      </a:lt1>
      <a:dk2>
        <a:srgbClr val="44546A"/>
      </a:dk2>
      <a:lt2>
        <a:srgbClr val="E7E6E6"/>
      </a:lt2>
      <a:accent1>
        <a:srgbClr val="8A0B1C"/>
      </a:accent1>
      <a:accent2>
        <a:srgbClr val="CA1F34"/>
      </a:accent2>
      <a:accent3>
        <a:srgbClr val="FAA61A"/>
      </a:accent3>
      <a:accent4>
        <a:srgbClr val="F6682C"/>
      </a:accent4>
      <a:accent5>
        <a:srgbClr val="CA4212"/>
      </a:accent5>
      <a:accent6>
        <a:srgbClr val="E72D45"/>
      </a:accent6>
      <a:hlink>
        <a:srgbClr val="A9A9A9"/>
      </a:hlink>
      <a:folHlink>
        <a:srgbClr val="212121"/>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C_PPT Template_2" id="{DC0BED58-0181-4145-ABE6-8EEE6C03B39E}" vid="{EACE7DC7-8AAE-624F-B183-DE77E30D1431}"/>
    </a:ext>
  </a:extLst>
</a:theme>
</file>

<file path=ppt/theme/theme2.xml><?xml version="1.0" encoding="utf-8"?>
<a:theme xmlns:a="http://schemas.openxmlformats.org/drawingml/2006/main" name="ABCL">
  <a:themeElements>
    <a:clrScheme name="ABC Theme">
      <a:dk1>
        <a:sysClr val="windowText" lastClr="000000"/>
      </a:dk1>
      <a:lt1>
        <a:sysClr val="window" lastClr="FFFFFF"/>
      </a:lt1>
      <a:dk2>
        <a:srgbClr val="1F497D"/>
      </a:dk2>
      <a:lt2>
        <a:srgbClr val="EEECE1"/>
      </a:lt2>
      <a:accent1>
        <a:srgbClr val="8A0B1C"/>
      </a:accent1>
      <a:accent2>
        <a:srgbClr val="CA1F34"/>
      </a:accent2>
      <a:accent3>
        <a:srgbClr val="FAA61A"/>
      </a:accent3>
      <a:accent4>
        <a:srgbClr val="F6682C"/>
      </a:accent4>
      <a:accent5>
        <a:srgbClr val="CA4212"/>
      </a:accent5>
      <a:accent6>
        <a:srgbClr val="E72D45"/>
      </a:accent6>
      <a:hlink>
        <a:srgbClr val="A9A9A9"/>
      </a:hlink>
      <a:folHlink>
        <a:srgbClr val="21212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77742A6D89D4C9C0415C25BC2E984" ma:contentTypeVersion="0" ma:contentTypeDescription="Create a new document." ma:contentTypeScope="" ma:versionID="69189926e486789151292c0aca1c7ec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A16B66-C148-40F6-8050-1F7692CDF25E}"/>
</file>

<file path=customXml/itemProps2.xml><?xml version="1.0" encoding="utf-8"?>
<ds:datastoreItem xmlns:ds="http://schemas.openxmlformats.org/officeDocument/2006/customXml" ds:itemID="{D967765A-2317-474D-AB5B-95853E975DD9}"/>
</file>

<file path=customXml/itemProps3.xml><?xml version="1.0" encoding="utf-8"?>
<ds:datastoreItem xmlns:ds="http://schemas.openxmlformats.org/officeDocument/2006/customXml" ds:itemID="{64520A1C-0CDE-473F-8DF9-DCF2D2DECBAF}"/>
</file>

<file path=docProps/app.xml><?xml version="1.0" encoding="utf-8"?>
<Properties xmlns="http://schemas.openxmlformats.org/officeDocument/2006/extended-properties" xmlns:vt="http://schemas.openxmlformats.org/officeDocument/2006/docPropsVTypes">
  <Template>ABC_PPT Template_22072016 3</Template>
  <TotalTime>8211</TotalTime>
  <Words>2646</Words>
  <Application>Microsoft Office PowerPoint</Application>
  <PresentationFormat>Widescreen</PresentationFormat>
  <Paragraphs>308</Paragraphs>
  <Slides>16</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.AppleSystemUIFont</vt:lpstr>
      <vt:lpstr>Arial</vt:lpstr>
      <vt:lpstr>Bell MT</vt:lpstr>
      <vt:lpstr>Calibri</vt:lpstr>
      <vt:lpstr>Calibri Light</vt:lpstr>
      <vt:lpstr>PF Encore Sans Pro</vt:lpstr>
      <vt:lpstr>PF Handbook Pro</vt:lpstr>
      <vt:lpstr>Wingdings</vt:lpstr>
      <vt:lpstr>1_Custom Design</vt:lpstr>
      <vt:lpstr>ABCL</vt:lpstr>
      <vt:lpstr>ABSLI Monthly Income Plan</vt:lpstr>
      <vt:lpstr>key features</vt:lpstr>
      <vt:lpstr>Your choices</vt:lpstr>
      <vt:lpstr>Eligibility</vt:lpstr>
      <vt:lpstr>Death Benefit</vt:lpstr>
      <vt:lpstr>Plan Benefits</vt:lpstr>
      <vt:lpstr>Plan Benefits</vt:lpstr>
      <vt:lpstr>PowerPoint Presentation</vt:lpstr>
      <vt:lpstr>ABSLI Monthly Income Plan – Level Income Benefit</vt:lpstr>
      <vt:lpstr>ABSLI Monthly Income Plan – Increasing Income Benefit</vt:lpstr>
      <vt:lpstr>ABSLI Monthly Income Plan – Death during Income Benefit Period</vt:lpstr>
      <vt:lpstr>Other Features</vt:lpstr>
      <vt:lpstr>Other Features</vt:lpstr>
      <vt:lpstr>Exclusions</vt:lpstr>
      <vt:lpstr>Disclaimers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Birva Desai</cp:lastModifiedBy>
  <cp:revision>818</cp:revision>
  <dcterms:created xsi:type="dcterms:W3CDTF">2017-05-03T11:26:20Z</dcterms:created>
  <dcterms:modified xsi:type="dcterms:W3CDTF">2019-12-11T11:34:39Z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0x010100BD277742A6D89D4C9C0415C25BC2E984</vt:lpwstr>
  </property>
</Properties>
</file>